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9"/>
  </p:notesMasterIdLst>
  <p:sldIdLst>
    <p:sldId id="262" r:id="rId2"/>
    <p:sldId id="263" r:id="rId3"/>
    <p:sldId id="286" r:id="rId4"/>
    <p:sldId id="257" r:id="rId5"/>
    <p:sldId id="274" r:id="rId6"/>
    <p:sldId id="264" r:id="rId7"/>
    <p:sldId id="288" r:id="rId8"/>
    <p:sldId id="290" r:id="rId9"/>
    <p:sldId id="258" r:id="rId10"/>
    <p:sldId id="275" r:id="rId11"/>
    <p:sldId id="276" r:id="rId12"/>
    <p:sldId id="260" r:id="rId13"/>
    <p:sldId id="271" r:id="rId14"/>
    <p:sldId id="289" r:id="rId15"/>
    <p:sldId id="287" r:id="rId16"/>
    <p:sldId id="277" r:id="rId17"/>
    <p:sldId id="273" r:id="rId18"/>
  </p:sldIdLst>
  <p:sldSz cx="18288000" cy="10287000"/>
  <p:notesSz cx="6858000" cy="9144000"/>
  <p:embeddedFontLst>
    <p:embeddedFont>
      <p:font typeface="Bahnschrift" panose="020B0502040204020203" pitchFamily="34" charset="0"/>
      <p:regular r:id="rId20"/>
      <p:bold r:id="rId21"/>
    </p:embeddedFont>
    <p:embeddedFont>
      <p:font typeface="Dosis Semi Bold" panose="020B0604020202020204" charset="0"/>
      <p:regular r:id="rId22"/>
    </p:embeddedFont>
    <p:embeddedFont>
      <p:font typeface="等线" panose="020B0604020202020204" charset="-122"/>
      <p:regular r:id="rId23"/>
      <p:bold r:id="rId24"/>
    </p:embeddedFont>
    <p:embeddedFont>
      <p:font typeface="Candara" panose="020E0502030303020204" pitchFamily="34" charset="0"/>
      <p:regular r:id="rId25"/>
      <p:bold r:id="rId26"/>
      <p:italic r:id="rId27"/>
      <p:boldItalic r:id="rId28"/>
    </p:embeddedFont>
    <p:embeddedFont>
      <p:font typeface="Calibri" panose="020F0502020204030204" pitchFamily="34" charset="0"/>
      <p:regular r:id="rId29"/>
      <p:bold r:id="rId30"/>
      <p:italic r:id="rId31"/>
      <p:boldItalic r:id="rId32"/>
    </p:embeddedFont>
    <p:embeddedFont>
      <p:font typeface="Cambria" panose="02040503050406030204" pitchFamily="18" charset="0"/>
      <p:regular r:id="rId33"/>
      <p:bold r:id="rId34"/>
      <p:italic r:id="rId35"/>
      <p:boldItalic r:id="rId36"/>
    </p:embeddedFont>
  </p:embeddedFontLst>
  <p:defaultTextStyle>
    <a:defPPr>
      <a:defRPr lang="en-US"/>
    </a:defPPr>
    <a:lvl1pPr marL="0" algn="l" defTabSz="913851" rtl="0" eaLnBrk="1" latinLnBrk="0" hangingPunct="1">
      <a:defRPr sz="1800" kern="1200">
        <a:solidFill>
          <a:schemeClr val="tx1"/>
        </a:solidFill>
        <a:latin typeface="+mn-lt"/>
        <a:ea typeface="+mn-ea"/>
        <a:cs typeface="+mn-cs"/>
      </a:defRPr>
    </a:lvl1pPr>
    <a:lvl2pPr marL="456930" algn="l" defTabSz="913851" rtl="0" eaLnBrk="1" latinLnBrk="0" hangingPunct="1">
      <a:defRPr sz="1800" kern="1200">
        <a:solidFill>
          <a:schemeClr val="tx1"/>
        </a:solidFill>
        <a:latin typeface="+mn-lt"/>
        <a:ea typeface="+mn-ea"/>
        <a:cs typeface="+mn-cs"/>
      </a:defRPr>
    </a:lvl2pPr>
    <a:lvl3pPr marL="913851" algn="l" defTabSz="913851" rtl="0" eaLnBrk="1" latinLnBrk="0" hangingPunct="1">
      <a:defRPr sz="1800" kern="1200">
        <a:solidFill>
          <a:schemeClr val="tx1"/>
        </a:solidFill>
        <a:latin typeface="+mn-lt"/>
        <a:ea typeface="+mn-ea"/>
        <a:cs typeface="+mn-cs"/>
      </a:defRPr>
    </a:lvl3pPr>
    <a:lvl4pPr marL="1370781" algn="l" defTabSz="913851" rtl="0" eaLnBrk="1" latinLnBrk="0" hangingPunct="1">
      <a:defRPr sz="1800" kern="1200">
        <a:solidFill>
          <a:schemeClr val="tx1"/>
        </a:solidFill>
        <a:latin typeface="+mn-lt"/>
        <a:ea typeface="+mn-ea"/>
        <a:cs typeface="+mn-cs"/>
      </a:defRPr>
    </a:lvl4pPr>
    <a:lvl5pPr marL="1827702" algn="l" defTabSz="913851" rtl="0" eaLnBrk="1" latinLnBrk="0" hangingPunct="1">
      <a:defRPr sz="1800" kern="1200">
        <a:solidFill>
          <a:schemeClr val="tx1"/>
        </a:solidFill>
        <a:latin typeface="+mn-lt"/>
        <a:ea typeface="+mn-ea"/>
        <a:cs typeface="+mn-cs"/>
      </a:defRPr>
    </a:lvl5pPr>
    <a:lvl6pPr marL="2284632" algn="l" defTabSz="913851" rtl="0" eaLnBrk="1" latinLnBrk="0" hangingPunct="1">
      <a:defRPr sz="1800" kern="1200">
        <a:solidFill>
          <a:schemeClr val="tx1"/>
        </a:solidFill>
        <a:latin typeface="+mn-lt"/>
        <a:ea typeface="+mn-ea"/>
        <a:cs typeface="+mn-cs"/>
      </a:defRPr>
    </a:lvl6pPr>
    <a:lvl7pPr marL="2741558" algn="l" defTabSz="913851" rtl="0" eaLnBrk="1" latinLnBrk="0" hangingPunct="1">
      <a:defRPr sz="1800" kern="1200">
        <a:solidFill>
          <a:schemeClr val="tx1"/>
        </a:solidFill>
        <a:latin typeface="+mn-lt"/>
        <a:ea typeface="+mn-ea"/>
        <a:cs typeface="+mn-cs"/>
      </a:defRPr>
    </a:lvl7pPr>
    <a:lvl8pPr marL="3198483" algn="l" defTabSz="913851" rtl="0" eaLnBrk="1" latinLnBrk="0" hangingPunct="1">
      <a:defRPr sz="1800" kern="1200">
        <a:solidFill>
          <a:schemeClr val="tx1"/>
        </a:solidFill>
        <a:latin typeface="+mn-lt"/>
        <a:ea typeface="+mn-ea"/>
        <a:cs typeface="+mn-cs"/>
      </a:defRPr>
    </a:lvl8pPr>
    <a:lvl9pPr marL="3655404" algn="l" defTabSz="913851"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00"/>
    <a:srgbClr val="CC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7" d="100"/>
          <a:sy n="47" d="100"/>
        </p:scale>
        <p:origin x="696"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9" Type="http://schemas.openxmlformats.org/officeDocument/2006/relationships/theme" Target="theme/theme1.xml"/><Relationship Id="rId21" Type="http://schemas.openxmlformats.org/officeDocument/2006/relationships/font" Target="fonts/font2.fntdata"/><Relationship Id="rId34" Type="http://schemas.openxmlformats.org/officeDocument/2006/relationships/font" Target="fonts/font1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49A7F9-CD0D-41C1-ABC2-A5C702AECEF1}" type="datetimeFigureOut">
              <a:rPr lang="en-US" smtClean="0"/>
              <a:t>6/16/2024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160E09-7472-4761-AA73-43B00E7C3F54}" type="slidenum">
              <a:rPr lang="en-US" smtClean="0"/>
              <a:t>‹#›</a:t>
            </a:fld>
            <a:endParaRPr lang="en-US"/>
          </a:p>
        </p:txBody>
      </p:sp>
    </p:spTree>
    <p:extLst>
      <p:ext uri="{BB962C8B-B14F-4D97-AF65-F5344CB8AC3E}">
        <p14:creationId xmlns:p14="http://schemas.microsoft.com/office/powerpoint/2010/main" val="253253571"/>
      </p:ext>
    </p:extLst>
  </p:cSld>
  <p:clrMap bg1="lt1" tx1="dk1" bg2="lt2" tx2="dk2" accent1="accent1" accent2="accent2" accent3="accent3" accent4="accent4" accent5="accent5" accent6="accent6" hlink="hlink" folHlink="folHlink"/>
  <p:notesStyle>
    <a:lvl1pPr marL="0" algn="l" defTabSz="913851" rtl="0" eaLnBrk="1" latinLnBrk="0" hangingPunct="1">
      <a:defRPr sz="1200" kern="1200">
        <a:solidFill>
          <a:schemeClr val="tx1"/>
        </a:solidFill>
        <a:latin typeface="+mn-lt"/>
        <a:ea typeface="+mn-ea"/>
        <a:cs typeface="+mn-cs"/>
      </a:defRPr>
    </a:lvl1pPr>
    <a:lvl2pPr marL="456930" algn="l" defTabSz="913851" rtl="0" eaLnBrk="1" latinLnBrk="0" hangingPunct="1">
      <a:defRPr sz="1200" kern="1200">
        <a:solidFill>
          <a:schemeClr val="tx1"/>
        </a:solidFill>
        <a:latin typeface="+mn-lt"/>
        <a:ea typeface="+mn-ea"/>
        <a:cs typeface="+mn-cs"/>
      </a:defRPr>
    </a:lvl2pPr>
    <a:lvl3pPr marL="913851" algn="l" defTabSz="913851" rtl="0" eaLnBrk="1" latinLnBrk="0" hangingPunct="1">
      <a:defRPr sz="1200" kern="1200">
        <a:solidFill>
          <a:schemeClr val="tx1"/>
        </a:solidFill>
        <a:latin typeface="+mn-lt"/>
        <a:ea typeface="+mn-ea"/>
        <a:cs typeface="+mn-cs"/>
      </a:defRPr>
    </a:lvl3pPr>
    <a:lvl4pPr marL="1370781" algn="l" defTabSz="913851" rtl="0" eaLnBrk="1" latinLnBrk="0" hangingPunct="1">
      <a:defRPr sz="1200" kern="1200">
        <a:solidFill>
          <a:schemeClr val="tx1"/>
        </a:solidFill>
        <a:latin typeface="+mn-lt"/>
        <a:ea typeface="+mn-ea"/>
        <a:cs typeface="+mn-cs"/>
      </a:defRPr>
    </a:lvl4pPr>
    <a:lvl5pPr marL="1827702" algn="l" defTabSz="913851" rtl="0" eaLnBrk="1" latinLnBrk="0" hangingPunct="1">
      <a:defRPr sz="1200" kern="1200">
        <a:solidFill>
          <a:schemeClr val="tx1"/>
        </a:solidFill>
        <a:latin typeface="+mn-lt"/>
        <a:ea typeface="+mn-ea"/>
        <a:cs typeface="+mn-cs"/>
      </a:defRPr>
    </a:lvl5pPr>
    <a:lvl6pPr marL="2284632" algn="l" defTabSz="913851" rtl="0" eaLnBrk="1" latinLnBrk="0" hangingPunct="1">
      <a:defRPr sz="1200" kern="1200">
        <a:solidFill>
          <a:schemeClr val="tx1"/>
        </a:solidFill>
        <a:latin typeface="+mn-lt"/>
        <a:ea typeface="+mn-ea"/>
        <a:cs typeface="+mn-cs"/>
      </a:defRPr>
    </a:lvl6pPr>
    <a:lvl7pPr marL="2741558" algn="l" defTabSz="913851" rtl="0" eaLnBrk="1" latinLnBrk="0" hangingPunct="1">
      <a:defRPr sz="1200" kern="1200">
        <a:solidFill>
          <a:schemeClr val="tx1"/>
        </a:solidFill>
        <a:latin typeface="+mn-lt"/>
        <a:ea typeface="+mn-ea"/>
        <a:cs typeface="+mn-cs"/>
      </a:defRPr>
    </a:lvl7pPr>
    <a:lvl8pPr marL="3198483" algn="l" defTabSz="913851" rtl="0" eaLnBrk="1" latinLnBrk="0" hangingPunct="1">
      <a:defRPr sz="1200" kern="1200">
        <a:solidFill>
          <a:schemeClr val="tx1"/>
        </a:solidFill>
        <a:latin typeface="+mn-lt"/>
        <a:ea typeface="+mn-ea"/>
        <a:cs typeface="+mn-cs"/>
      </a:defRPr>
    </a:lvl8pPr>
    <a:lvl9pPr marL="3655404" algn="l" defTabSz="91385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3</a:t>
            </a:fld>
            <a:endParaRPr lang="zh-CN" altLang="en-US"/>
          </a:p>
        </p:txBody>
      </p:sp>
    </p:spTree>
    <p:extLst>
      <p:ext uri="{BB962C8B-B14F-4D97-AF65-F5344CB8AC3E}">
        <p14:creationId xmlns:p14="http://schemas.microsoft.com/office/powerpoint/2010/main" val="2374263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14</a:t>
            </a:fld>
            <a:endParaRPr lang="zh-CN" altLang="en-US"/>
          </a:p>
        </p:txBody>
      </p:sp>
    </p:spTree>
    <p:extLst>
      <p:ext uri="{BB962C8B-B14F-4D97-AF65-F5344CB8AC3E}">
        <p14:creationId xmlns:p14="http://schemas.microsoft.com/office/powerpoint/2010/main" val="2058695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15</a:t>
            </a:fld>
            <a:endParaRPr lang="zh-CN" altLang="en-US"/>
          </a:p>
        </p:txBody>
      </p:sp>
    </p:spTree>
    <p:extLst>
      <p:ext uri="{BB962C8B-B14F-4D97-AF65-F5344CB8AC3E}">
        <p14:creationId xmlns:p14="http://schemas.microsoft.com/office/powerpoint/2010/main" val="467001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930" indent="0" algn="ctr">
              <a:buNone/>
              <a:defRPr>
                <a:solidFill>
                  <a:schemeClr val="tx1">
                    <a:tint val="75000"/>
                  </a:schemeClr>
                </a:solidFill>
              </a:defRPr>
            </a:lvl2pPr>
            <a:lvl3pPr marL="913851" indent="0" algn="ctr">
              <a:buNone/>
              <a:defRPr>
                <a:solidFill>
                  <a:schemeClr val="tx1">
                    <a:tint val="75000"/>
                  </a:schemeClr>
                </a:solidFill>
              </a:defRPr>
            </a:lvl3pPr>
            <a:lvl4pPr marL="1370781" indent="0" algn="ctr">
              <a:buNone/>
              <a:defRPr>
                <a:solidFill>
                  <a:schemeClr val="tx1">
                    <a:tint val="75000"/>
                  </a:schemeClr>
                </a:solidFill>
              </a:defRPr>
            </a:lvl4pPr>
            <a:lvl5pPr marL="1827702" indent="0" algn="ctr">
              <a:buNone/>
              <a:defRPr>
                <a:solidFill>
                  <a:schemeClr val="tx1">
                    <a:tint val="75000"/>
                  </a:schemeClr>
                </a:solidFill>
              </a:defRPr>
            </a:lvl5pPr>
            <a:lvl6pPr marL="2284632" indent="0" algn="ctr">
              <a:buNone/>
              <a:defRPr>
                <a:solidFill>
                  <a:schemeClr val="tx1">
                    <a:tint val="75000"/>
                  </a:schemeClr>
                </a:solidFill>
              </a:defRPr>
            </a:lvl6pPr>
            <a:lvl7pPr marL="2741558" indent="0" algn="ctr">
              <a:buNone/>
              <a:defRPr>
                <a:solidFill>
                  <a:schemeClr val="tx1">
                    <a:tint val="75000"/>
                  </a:schemeClr>
                </a:solidFill>
              </a:defRPr>
            </a:lvl7pPr>
            <a:lvl8pPr marL="3198483" indent="0" algn="ctr">
              <a:buNone/>
              <a:defRPr>
                <a:solidFill>
                  <a:schemeClr val="tx1">
                    <a:tint val="75000"/>
                  </a:schemeClr>
                </a:solidFill>
              </a:defRPr>
            </a:lvl8pPr>
            <a:lvl9pPr marL="365540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51315"/>
            <a:ext cx="515078" cy="10122738"/>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7929117" y="634586"/>
            <a:ext cx="396173" cy="9608478"/>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551540" y="10"/>
            <a:ext cx="17953508" cy="570851"/>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300602" y="9836605"/>
            <a:ext cx="17211161" cy="450404"/>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70886930"/>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1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8"/>
          </a:xfrm>
        </p:spPr>
        <p:txBody>
          <a:bodyPr anchor="b"/>
          <a:lstStyle>
            <a:lvl1pPr marL="0" indent="0">
              <a:buNone/>
              <a:defRPr sz="2000">
                <a:solidFill>
                  <a:schemeClr val="tx1">
                    <a:tint val="75000"/>
                  </a:schemeClr>
                </a:solidFill>
              </a:defRPr>
            </a:lvl1pPr>
            <a:lvl2pPr marL="456930" indent="0">
              <a:buNone/>
              <a:defRPr sz="1800">
                <a:solidFill>
                  <a:schemeClr val="tx1">
                    <a:tint val="75000"/>
                  </a:schemeClr>
                </a:solidFill>
              </a:defRPr>
            </a:lvl2pPr>
            <a:lvl3pPr marL="913851" indent="0">
              <a:buNone/>
              <a:defRPr sz="1700">
                <a:solidFill>
                  <a:schemeClr val="tx1">
                    <a:tint val="75000"/>
                  </a:schemeClr>
                </a:solidFill>
              </a:defRPr>
            </a:lvl3pPr>
            <a:lvl4pPr marL="1370781" indent="0">
              <a:buNone/>
              <a:defRPr sz="1400">
                <a:solidFill>
                  <a:schemeClr val="tx1">
                    <a:tint val="75000"/>
                  </a:schemeClr>
                </a:solidFill>
              </a:defRPr>
            </a:lvl4pPr>
            <a:lvl5pPr marL="1827702" indent="0">
              <a:buNone/>
              <a:defRPr sz="1400">
                <a:solidFill>
                  <a:schemeClr val="tx1">
                    <a:tint val="75000"/>
                  </a:schemeClr>
                </a:solidFill>
              </a:defRPr>
            </a:lvl5pPr>
            <a:lvl6pPr marL="2284632" indent="0">
              <a:buNone/>
              <a:defRPr sz="1400">
                <a:solidFill>
                  <a:schemeClr val="tx1">
                    <a:tint val="75000"/>
                  </a:schemeClr>
                </a:solidFill>
              </a:defRPr>
            </a:lvl6pPr>
            <a:lvl7pPr marL="2741558" indent="0">
              <a:buNone/>
              <a:defRPr sz="1400">
                <a:solidFill>
                  <a:schemeClr val="tx1">
                    <a:tint val="75000"/>
                  </a:schemeClr>
                </a:solidFill>
              </a:defRPr>
            </a:lvl7pPr>
            <a:lvl8pPr marL="3198483" indent="0">
              <a:buNone/>
              <a:defRPr sz="1400">
                <a:solidFill>
                  <a:schemeClr val="tx1">
                    <a:tint val="75000"/>
                  </a:schemeClr>
                </a:solidFill>
              </a:defRPr>
            </a:lvl8pPr>
            <a:lvl9pPr marL="3655404"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4"/>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4"/>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8" y="1535114"/>
            <a:ext cx="4040189" cy="639762"/>
          </a:xfrm>
        </p:spPr>
        <p:txBody>
          <a:bodyPr anchor="b"/>
          <a:lstStyle>
            <a:lvl1pPr marL="0" indent="0">
              <a:buNone/>
              <a:defRPr sz="2400" b="1"/>
            </a:lvl1pPr>
            <a:lvl2pPr marL="456930" indent="0">
              <a:buNone/>
              <a:defRPr sz="2000" b="1"/>
            </a:lvl2pPr>
            <a:lvl3pPr marL="913851" indent="0">
              <a:buNone/>
              <a:defRPr sz="1800" b="1"/>
            </a:lvl3pPr>
            <a:lvl4pPr marL="1370781" indent="0">
              <a:buNone/>
              <a:defRPr sz="1700" b="1"/>
            </a:lvl4pPr>
            <a:lvl5pPr marL="1827702" indent="0">
              <a:buNone/>
              <a:defRPr sz="1700" b="1"/>
            </a:lvl5pPr>
            <a:lvl6pPr marL="2284632" indent="0">
              <a:buNone/>
              <a:defRPr sz="1700" b="1"/>
            </a:lvl6pPr>
            <a:lvl7pPr marL="2741558" indent="0">
              <a:buNone/>
              <a:defRPr sz="1700" b="1"/>
            </a:lvl7pPr>
            <a:lvl8pPr marL="3198483" indent="0">
              <a:buNone/>
              <a:defRPr sz="1700" b="1"/>
            </a:lvl8pPr>
            <a:lvl9pPr marL="3655404" indent="0">
              <a:buNone/>
              <a:defRPr sz="1700" b="1"/>
            </a:lvl9pPr>
          </a:lstStyle>
          <a:p>
            <a:pPr lvl="0"/>
            <a:r>
              <a:rPr lang="en-US"/>
              <a:t>Click to edit Master text styles</a:t>
            </a:r>
          </a:p>
        </p:txBody>
      </p:sp>
      <p:sp>
        <p:nvSpPr>
          <p:cNvPr id="4" name="Content Placeholder 3"/>
          <p:cNvSpPr>
            <a:spLocks noGrp="1"/>
          </p:cNvSpPr>
          <p:nvPr>
            <p:ph sz="half" idx="2"/>
          </p:nvPr>
        </p:nvSpPr>
        <p:spPr>
          <a:xfrm>
            <a:off x="457208" y="2174876"/>
            <a:ext cx="4040189" cy="3951288"/>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4"/>
            <a:ext cx="4041776" cy="639762"/>
          </a:xfrm>
        </p:spPr>
        <p:txBody>
          <a:bodyPr anchor="b"/>
          <a:lstStyle>
            <a:lvl1pPr marL="0" indent="0">
              <a:buNone/>
              <a:defRPr sz="2400" b="1"/>
            </a:lvl1pPr>
            <a:lvl2pPr marL="456930" indent="0">
              <a:buNone/>
              <a:defRPr sz="2000" b="1"/>
            </a:lvl2pPr>
            <a:lvl3pPr marL="913851" indent="0">
              <a:buNone/>
              <a:defRPr sz="1800" b="1"/>
            </a:lvl3pPr>
            <a:lvl4pPr marL="1370781" indent="0">
              <a:buNone/>
              <a:defRPr sz="1700" b="1"/>
            </a:lvl4pPr>
            <a:lvl5pPr marL="1827702" indent="0">
              <a:buNone/>
              <a:defRPr sz="1700" b="1"/>
            </a:lvl5pPr>
            <a:lvl6pPr marL="2284632" indent="0">
              <a:buNone/>
              <a:defRPr sz="1700" b="1"/>
            </a:lvl6pPr>
            <a:lvl7pPr marL="2741558" indent="0">
              <a:buNone/>
              <a:defRPr sz="1700" b="1"/>
            </a:lvl7pPr>
            <a:lvl8pPr marL="3198483" indent="0">
              <a:buNone/>
              <a:defRPr sz="1700" b="1"/>
            </a:lvl8pPr>
            <a:lvl9pPr marL="3655404" indent="0">
              <a:buNone/>
              <a:defRPr sz="1700" b="1"/>
            </a:lvl9pPr>
          </a:lstStyle>
          <a:p>
            <a:pPr lvl="0"/>
            <a:r>
              <a:rPr lang="en-US"/>
              <a:t>Click to edit Master text styles</a:t>
            </a:r>
          </a:p>
        </p:txBody>
      </p:sp>
      <p:sp>
        <p:nvSpPr>
          <p:cNvPr id="6" name="Content Placeholder 5"/>
          <p:cNvSpPr>
            <a:spLocks noGrp="1"/>
          </p:cNvSpPr>
          <p:nvPr>
            <p:ph sz="quarter" idx="4"/>
          </p:nvPr>
        </p:nvSpPr>
        <p:spPr>
          <a:xfrm>
            <a:off x="4645029" y="2174876"/>
            <a:ext cx="4041776" cy="3951288"/>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9" y="273059"/>
            <a:ext cx="5111750" cy="5853113"/>
          </a:xfrm>
        </p:spPr>
        <p:txBody>
          <a:bodyPr/>
          <a:lstStyle>
            <a:lvl1pPr>
              <a:defRPr sz="32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9"/>
            <a:ext cx="3008313" cy="4691063"/>
          </a:xfrm>
        </p:spPr>
        <p:txBody>
          <a:bodyPr/>
          <a:lstStyle>
            <a:lvl1pPr marL="0" indent="0">
              <a:buNone/>
              <a:defRPr sz="1400"/>
            </a:lvl1pPr>
            <a:lvl2pPr marL="456930" indent="0">
              <a:buNone/>
              <a:defRPr sz="1200"/>
            </a:lvl2pPr>
            <a:lvl3pPr marL="913851" indent="0">
              <a:buNone/>
              <a:defRPr sz="1100"/>
            </a:lvl3pPr>
            <a:lvl4pPr marL="1370781" indent="0">
              <a:buNone/>
              <a:defRPr sz="900"/>
            </a:lvl4pPr>
            <a:lvl5pPr marL="1827702" indent="0">
              <a:buNone/>
              <a:defRPr sz="900"/>
            </a:lvl5pPr>
            <a:lvl6pPr marL="2284632" indent="0">
              <a:buNone/>
              <a:defRPr sz="900"/>
            </a:lvl6pPr>
            <a:lvl7pPr marL="2741558" indent="0">
              <a:buNone/>
              <a:defRPr sz="900"/>
            </a:lvl7pPr>
            <a:lvl8pPr marL="3198483" indent="0">
              <a:buNone/>
              <a:defRPr sz="900"/>
            </a:lvl8pPr>
            <a:lvl9pPr marL="365540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8"/>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6930" indent="0">
              <a:buNone/>
              <a:defRPr sz="2900"/>
            </a:lvl2pPr>
            <a:lvl3pPr marL="913851" indent="0">
              <a:buNone/>
              <a:defRPr sz="2400"/>
            </a:lvl3pPr>
            <a:lvl4pPr marL="1370781" indent="0">
              <a:buNone/>
              <a:defRPr sz="2000"/>
            </a:lvl4pPr>
            <a:lvl5pPr marL="1827702" indent="0">
              <a:buNone/>
              <a:defRPr sz="2000"/>
            </a:lvl5pPr>
            <a:lvl6pPr marL="2284632" indent="0">
              <a:buNone/>
              <a:defRPr sz="2000"/>
            </a:lvl6pPr>
            <a:lvl7pPr marL="2741558" indent="0">
              <a:buNone/>
              <a:defRPr sz="2000"/>
            </a:lvl7pPr>
            <a:lvl8pPr marL="3198483" indent="0">
              <a:buNone/>
              <a:defRPr sz="2000"/>
            </a:lvl8pPr>
            <a:lvl9pPr marL="3655404" indent="0">
              <a:buNone/>
              <a:defRPr sz="2000"/>
            </a:lvl9pPr>
          </a:lstStyle>
          <a:p>
            <a:endParaRPr lang="en-US"/>
          </a:p>
        </p:txBody>
      </p:sp>
      <p:sp>
        <p:nvSpPr>
          <p:cNvPr id="4" name="Text Placeholder 3"/>
          <p:cNvSpPr>
            <a:spLocks noGrp="1"/>
          </p:cNvSpPr>
          <p:nvPr>
            <p:ph type="body" sz="half" idx="2"/>
          </p:nvPr>
        </p:nvSpPr>
        <p:spPr>
          <a:xfrm>
            <a:off x="1792289" y="5367346"/>
            <a:ext cx="5486400" cy="804863"/>
          </a:xfrm>
        </p:spPr>
        <p:txBody>
          <a:bodyPr/>
          <a:lstStyle>
            <a:lvl1pPr marL="0" indent="0">
              <a:buNone/>
              <a:defRPr sz="1400"/>
            </a:lvl1pPr>
            <a:lvl2pPr marL="456930" indent="0">
              <a:buNone/>
              <a:defRPr sz="1200"/>
            </a:lvl2pPr>
            <a:lvl3pPr marL="913851" indent="0">
              <a:buNone/>
              <a:defRPr sz="1100"/>
            </a:lvl3pPr>
            <a:lvl4pPr marL="1370781" indent="0">
              <a:buNone/>
              <a:defRPr sz="900"/>
            </a:lvl4pPr>
            <a:lvl5pPr marL="1827702" indent="0">
              <a:buNone/>
              <a:defRPr sz="900"/>
            </a:lvl5pPr>
            <a:lvl6pPr marL="2284632" indent="0">
              <a:buNone/>
              <a:defRPr sz="900"/>
            </a:lvl6pPr>
            <a:lvl7pPr marL="2741558" indent="0">
              <a:buNone/>
              <a:defRPr sz="900"/>
            </a:lvl7pPr>
            <a:lvl8pPr marL="3198483" indent="0">
              <a:buNone/>
              <a:defRPr sz="900"/>
            </a:lvl8pPr>
            <a:lvl9pPr marL="365540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86" tIns="45693" rIns="91386" bIns="45693" rtlCol="0" anchor="ctr">
            <a:normAutofit/>
          </a:bodyPr>
          <a:lstStyle/>
          <a:p>
            <a:r>
              <a:rPr lang="en-US"/>
              <a:t>Click to edit Master title style</a:t>
            </a:r>
          </a:p>
        </p:txBody>
      </p:sp>
      <p:sp>
        <p:nvSpPr>
          <p:cNvPr id="3" name="Text Placeholder 2"/>
          <p:cNvSpPr>
            <a:spLocks noGrp="1"/>
          </p:cNvSpPr>
          <p:nvPr>
            <p:ph type="body" idx="1"/>
          </p:nvPr>
        </p:nvSpPr>
        <p:spPr>
          <a:xfrm>
            <a:off x="457200" y="1600203"/>
            <a:ext cx="8229600" cy="4525964"/>
          </a:xfrm>
          <a:prstGeom prst="rect">
            <a:avLst/>
          </a:prstGeom>
        </p:spPr>
        <p:txBody>
          <a:bodyPr vert="horz" lIns="91386" tIns="45693" rIns="91386" bIns="4569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9"/>
            <a:ext cx="2133600" cy="365126"/>
          </a:xfrm>
          <a:prstGeom prst="rect">
            <a:avLst/>
          </a:prstGeom>
        </p:spPr>
        <p:txBody>
          <a:bodyPr vert="horz" lIns="91386" tIns="45693" rIns="91386" bIns="45693" rtlCol="0" anchor="ctr"/>
          <a:lstStyle>
            <a:lvl1pPr algn="l">
              <a:defRPr sz="1200">
                <a:solidFill>
                  <a:schemeClr val="tx1">
                    <a:tint val="75000"/>
                  </a:schemeClr>
                </a:solidFill>
              </a:defRPr>
            </a:lvl1pPr>
          </a:lstStyle>
          <a:p>
            <a:fld id="{1D8BD707-D9CF-40AE-B4C6-C98DA3205C09}" type="datetimeFigureOut">
              <a:rPr lang="en-US" smtClean="0"/>
              <a:pPr/>
              <a:t>6/16/2024</a:t>
            </a:fld>
            <a:endParaRPr lang="en-US"/>
          </a:p>
        </p:txBody>
      </p:sp>
      <p:sp>
        <p:nvSpPr>
          <p:cNvPr id="5" name="Footer Placeholder 4"/>
          <p:cNvSpPr>
            <a:spLocks noGrp="1"/>
          </p:cNvSpPr>
          <p:nvPr>
            <p:ph type="ftr" sz="quarter" idx="3"/>
          </p:nvPr>
        </p:nvSpPr>
        <p:spPr>
          <a:xfrm>
            <a:off x="3124200" y="6356359"/>
            <a:ext cx="2895600" cy="365126"/>
          </a:xfrm>
          <a:prstGeom prst="rect">
            <a:avLst/>
          </a:prstGeom>
        </p:spPr>
        <p:txBody>
          <a:bodyPr vert="horz" lIns="91386" tIns="45693" rIns="91386" bIns="45693"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9"/>
            <a:ext cx="2133600" cy="365126"/>
          </a:xfrm>
          <a:prstGeom prst="rect">
            <a:avLst/>
          </a:prstGeom>
        </p:spPr>
        <p:txBody>
          <a:bodyPr vert="horz" lIns="91386" tIns="45693" rIns="91386" bIns="45693"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3851" rtl="0" eaLnBrk="1" latinLnBrk="0" hangingPunct="1">
        <a:spcBef>
          <a:spcPct val="0"/>
        </a:spcBef>
        <a:buNone/>
        <a:defRPr sz="4400" kern="1200">
          <a:solidFill>
            <a:schemeClr val="tx1"/>
          </a:solidFill>
          <a:latin typeface="+mj-lt"/>
          <a:ea typeface="+mj-ea"/>
          <a:cs typeface="+mj-cs"/>
        </a:defRPr>
      </a:lvl1pPr>
    </p:titleStyle>
    <p:bodyStyle>
      <a:lvl1pPr marL="342693" indent="-342693" algn="l" defTabSz="913851"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500" indent="-285579" algn="l" defTabSz="913851" rtl="0" eaLnBrk="1" latinLnBrk="0" hangingPunct="1">
        <a:spcBef>
          <a:spcPct val="20000"/>
        </a:spcBef>
        <a:buFont typeface="Arial" pitchFamily="34" charset="0"/>
        <a:buChar char="–"/>
        <a:defRPr sz="2900" kern="1200">
          <a:solidFill>
            <a:schemeClr val="tx1"/>
          </a:solidFill>
          <a:latin typeface="+mn-lt"/>
          <a:ea typeface="+mn-ea"/>
          <a:cs typeface="+mn-cs"/>
        </a:defRPr>
      </a:lvl2pPr>
      <a:lvl3pPr marL="1142316" indent="-228465" algn="l" defTabSz="913851"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245" indent="-228465" algn="l" defTabSz="913851"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167" indent="-228465" algn="l" defTabSz="913851"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088" indent="-228465" algn="l" defTabSz="91385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018" indent="-228465" algn="l" defTabSz="91385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947" indent="-228465" algn="l" defTabSz="91385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869" indent="-228465" algn="l" defTabSz="91385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851" rtl="0" eaLnBrk="1" latinLnBrk="0" hangingPunct="1">
        <a:defRPr sz="1800" kern="1200">
          <a:solidFill>
            <a:schemeClr val="tx1"/>
          </a:solidFill>
          <a:latin typeface="+mn-lt"/>
          <a:ea typeface="+mn-ea"/>
          <a:cs typeface="+mn-cs"/>
        </a:defRPr>
      </a:lvl1pPr>
      <a:lvl2pPr marL="456930" algn="l" defTabSz="913851" rtl="0" eaLnBrk="1" latinLnBrk="0" hangingPunct="1">
        <a:defRPr sz="1800" kern="1200">
          <a:solidFill>
            <a:schemeClr val="tx1"/>
          </a:solidFill>
          <a:latin typeface="+mn-lt"/>
          <a:ea typeface="+mn-ea"/>
          <a:cs typeface="+mn-cs"/>
        </a:defRPr>
      </a:lvl2pPr>
      <a:lvl3pPr marL="913851" algn="l" defTabSz="913851" rtl="0" eaLnBrk="1" latinLnBrk="0" hangingPunct="1">
        <a:defRPr sz="1800" kern="1200">
          <a:solidFill>
            <a:schemeClr val="tx1"/>
          </a:solidFill>
          <a:latin typeface="+mn-lt"/>
          <a:ea typeface="+mn-ea"/>
          <a:cs typeface="+mn-cs"/>
        </a:defRPr>
      </a:lvl3pPr>
      <a:lvl4pPr marL="1370781" algn="l" defTabSz="913851" rtl="0" eaLnBrk="1" latinLnBrk="0" hangingPunct="1">
        <a:defRPr sz="1800" kern="1200">
          <a:solidFill>
            <a:schemeClr val="tx1"/>
          </a:solidFill>
          <a:latin typeface="+mn-lt"/>
          <a:ea typeface="+mn-ea"/>
          <a:cs typeface="+mn-cs"/>
        </a:defRPr>
      </a:lvl4pPr>
      <a:lvl5pPr marL="1827702" algn="l" defTabSz="913851" rtl="0" eaLnBrk="1" latinLnBrk="0" hangingPunct="1">
        <a:defRPr sz="1800" kern="1200">
          <a:solidFill>
            <a:schemeClr val="tx1"/>
          </a:solidFill>
          <a:latin typeface="+mn-lt"/>
          <a:ea typeface="+mn-ea"/>
          <a:cs typeface="+mn-cs"/>
        </a:defRPr>
      </a:lvl5pPr>
      <a:lvl6pPr marL="2284632" algn="l" defTabSz="913851" rtl="0" eaLnBrk="1" latinLnBrk="0" hangingPunct="1">
        <a:defRPr sz="1800" kern="1200">
          <a:solidFill>
            <a:schemeClr val="tx1"/>
          </a:solidFill>
          <a:latin typeface="+mn-lt"/>
          <a:ea typeface="+mn-ea"/>
          <a:cs typeface="+mn-cs"/>
        </a:defRPr>
      </a:lvl6pPr>
      <a:lvl7pPr marL="2741558" algn="l" defTabSz="913851" rtl="0" eaLnBrk="1" latinLnBrk="0" hangingPunct="1">
        <a:defRPr sz="1800" kern="1200">
          <a:solidFill>
            <a:schemeClr val="tx1"/>
          </a:solidFill>
          <a:latin typeface="+mn-lt"/>
          <a:ea typeface="+mn-ea"/>
          <a:cs typeface="+mn-cs"/>
        </a:defRPr>
      </a:lvl7pPr>
      <a:lvl8pPr marL="3198483" algn="l" defTabSz="913851" rtl="0" eaLnBrk="1" latinLnBrk="0" hangingPunct="1">
        <a:defRPr sz="1800" kern="1200">
          <a:solidFill>
            <a:schemeClr val="tx1"/>
          </a:solidFill>
          <a:latin typeface="+mn-lt"/>
          <a:ea typeface="+mn-ea"/>
          <a:cs typeface="+mn-cs"/>
        </a:defRPr>
      </a:lvl8pPr>
      <a:lvl9pPr marL="3655404" algn="l" defTabSz="91385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5.png"/><Relationship Id="rId12" Type="http://schemas.openxmlformats.org/officeDocument/2006/relationships/image" Target="../media/image37.sv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17.png"/><Relationship Id="rId5" Type="http://schemas.openxmlformats.org/officeDocument/2006/relationships/image" Target="../media/image14.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16.png"/><Relationship Id="rId14" Type="http://schemas.openxmlformats.org/officeDocument/2006/relationships/image" Target="../media/image19.png"/></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65.svg"/><Relationship Id="rId3" Type="http://schemas.openxmlformats.org/officeDocument/2006/relationships/image" Target="../media/image55.svg"/><Relationship Id="rId7" Type="http://schemas.openxmlformats.org/officeDocument/2006/relationships/image" Target="../media/image59.svg"/><Relationship Id="rId12"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63.svg"/><Relationship Id="rId5" Type="http://schemas.openxmlformats.org/officeDocument/2006/relationships/image" Target="../media/image57.svg"/><Relationship Id="rId10" Type="http://schemas.openxmlformats.org/officeDocument/2006/relationships/image" Target="../media/image41.png"/><Relationship Id="rId4" Type="http://schemas.openxmlformats.org/officeDocument/2006/relationships/image" Target="../media/image38.png"/><Relationship Id="rId9" Type="http://schemas.openxmlformats.org/officeDocument/2006/relationships/image" Target="../media/image61.svg"/></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65.svg"/><Relationship Id="rId3" Type="http://schemas.openxmlformats.org/officeDocument/2006/relationships/image" Target="../media/image55.svg"/><Relationship Id="rId7" Type="http://schemas.openxmlformats.org/officeDocument/2006/relationships/image" Target="../media/image59.svg"/><Relationship Id="rId12"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63.svg"/><Relationship Id="rId5" Type="http://schemas.openxmlformats.org/officeDocument/2006/relationships/image" Target="../media/image57.svg"/><Relationship Id="rId10" Type="http://schemas.openxmlformats.org/officeDocument/2006/relationships/image" Target="../media/image41.png"/><Relationship Id="rId4" Type="http://schemas.openxmlformats.org/officeDocument/2006/relationships/image" Target="../media/image38.png"/><Relationship Id="rId9" Type="http://schemas.openxmlformats.org/officeDocument/2006/relationships/image" Target="../media/image61.svg"/></Relationships>
</file>

<file path=ppt/slides/_rels/slide12.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76.sv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8" Type="http://schemas.openxmlformats.org/officeDocument/2006/relationships/image" Target="../media/image82.svg"/><Relationship Id="rId13"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7.png"/><Relationship Id="rId12" Type="http://schemas.openxmlformats.org/officeDocument/2006/relationships/image" Target="../media/image86.sv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80.svg"/><Relationship Id="rId11" Type="http://schemas.openxmlformats.org/officeDocument/2006/relationships/image" Target="../media/image49.png"/><Relationship Id="rId5" Type="http://schemas.openxmlformats.org/officeDocument/2006/relationships/image" Target="../media/image46.png"/><Relationship Id="rId10" Type="http://schemas.openxmlformats.org/officeDocument/2006/relationships/image" Target="../media/image84.svg"/><Relationship Id="rId4" Type="http://schemas.openxmlformats.org/officeDocument/2006/relationships/image" Target="../media/image78.svg"/><Relationship Id="rId9" Type="http://schemas.openxmlformats.org/officeDocument/2006/relationships/image" Target="../media/image48.png"/><Relationship Id="rId14" Type="http://schemas.openxmlformats.org/officeDocument/2006/relationships/image" Target="../media/image88.sv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8" Type="http://schemas.openxmlformats.org/officeDocument/2006/relationships/image" Target="../media/image82.svg"/><Relationship Id="rId13"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7.png"/><Relationship Id="rId12" Type="http://schemas.openxmlformats.org/officeDocument/2006/relationships/image" Target="../media/image86.sv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80.svg"/><Relationship Id="rId11" Type="http://schemas.openxmlformats.org/officeDocument/2006/relationships/image" Target="../media/image49.png"/><Relationship Id="rId5" Type="http://schemas.openxmlformats.org/officeDocument/2006/relationships/image" Target="../media/image46.png"/><Relationship Id="rId10" Type="http://schemas.openxmlformats.org/officeDocument/2006/relationships/image" Target="../media/image84.svg"/><Relationship Id="rId4" Type="http://schemas.openxmlformats.org/officeDocument/2006/relationships/image" Target="../media/image78.svg"/><Relationship Id="rId9" Type="http://schemas.openxmlformats.org/officeDocument/2006/relationships/image" Target="../media/image48.png"/><Relationship Id="rId14" Type="http://schemas.openxmlformats.org/officeDocument/2006/relationships/image" Target="../media/image88.svg"/></Relationships>
</file>

<file path=ppt/slides/_rels/slide17.xml.rels><?xml version="1.0" encoding="UTF-8" standalone="yes"?>
<Relationships xmlns="http://schemas.openxmlformats.org/package/2006/relationships"><Relationship Id="rId8" Type="http://schemas.openxmlformats.org/officeDocument/2006/relationships/image" Target="../media/image90.svg"/><Relationship Id="rId3" Type="http://schemas.openxmlformats.org/officeDocument/2006/relationships/image" Target="../media/image21.png"/><Relationship Id="rId7" Type="http://schemas.openxmlformats.org/officeDocument/2006/relationships/image" Target="../media/image51.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22.png"/><Relationship Id="rId10" Type="http://schemas.openxmlformats.org/officeDocument/2006/relationships/image" Target="../media/image92.svg"/><Relationship Id="rId4" Type="http://schemas.openxmlformats.org/officeDocument/2006/relationships/image" Target="../media/image14.svg"/><Relationship Id="rId9" Type="http://schemas.openxmlformats.org/officeDocument/2006/relationships/image" Target="../media/image52.png"/></Relationships>
</file>

<file path=ppt/slides/_rels/slide2.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3.png"/><Relationship Id="rId12" Type="http://schemas.openxmlformats.org/officeDocument/2006/relationships/image" Target="../media/image22.svg"/><Relationship Id="rId2" Type="http://schemas.openxmlformats.org/officeDocument/2006/relationships/image" Target="../media/image20.jpeg"/><Relationship Id="rId16" Type="http://schemas.openxmlformats.org/officeDocument/2006/relationships/image" Target="../media/image26.sv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25.png"/><Relationship Id="rId5" Type="http://schemas.openxmlformats.org/officeDocument/2006/relationships/image" Target="../media/image22.png"/><Relationship Id="rId15" Type="http://schemas.openxmlformats.org/officeDocument/2006/relationships/image" Target="../media/image27.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24.png"/><Relationship Id="rId14" Type="http://schemas.openxmlformats.org/officeDocument/2006/relationships/image" Target="../media/image24.svg"/></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44.svg"/><Relationship Id="rId5" Type="http://schemas.openxmlformats.org/officeDocument/2006/relationships/image" Target="../media/image30.png"/><Relationship Id="rId4" Type="http://schemas.openxmlformats.org/officeDocument/2006/relationships/image" Target="../media/image42.svg"/><Relationship Id="rId9" Type="http://schemas.openxmlformats.org/officeDocument/2006/relationships/image" Target="../media/image32.png"/></Relationships>
</file>

<file path=ppt/slides/_rels/slide5.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34.png"/><Relationship Id="rId4" Type="http://schemas.openxmlformats.org/officeDocument/2006/relationships/image" Target="../media/image49.svg"/><Relationship Id="rId9" Type="http://schemas.openxmlformats.org/officeDocument/2006/relationships/image" Target="../media/image36.png"/></Relationships>
</file>

<file path=ppt/slides/_rels/slide6.xml.rels><?xml version="1.0" encoding="UTF-8" standalone="yes"?>
<Relationships xmlns="http://schemas.openxmlformats.org/package/2006/relationships"><Relationship Id="rId3" Type="http://schemas.openxmlformats.org/officeDocument/2006/relationships/image" Target="../media/image49.svg"/><Relationship Id="rId7" Type="http://schemas.openxmlformats.org/officeDocument/2006/relationships/image" Target="../media/image53.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51.svg"/><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13.png"/><Relationship Id="rId7" Type="http://schemas.openxmlformats.org/officeDocument/2006/relationships/image" Target="../media/image15.png"/><Relationship Id="rId12" Type="http://schemas.openxmlformats.org/officeDocument/2006/relationships/image" Target="../media/image37.sv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17.png"/><Relationship Id="rId5" Type="http://schemas.openxmlformats.org/officeDocument/2006/relationships/image" Target="../media/image14.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sp>
        <p:nvSpPr>
          <p:cNvPr id="5" name="Freeform 5"/>
          <p:cNvSpPr/>
          <p:nvPr/>
        </p:nvSpPr>
        <p:spPr>
          <a:xfrm rot="-221324" flipH="1">
            <a:off x="99648" y="93611"/>
            <a:ext cx="3276501" cy="3203237"/>
          </a:xfrm>
          <a:custGeom>
            <a:avLst/>
            <a:gdLst/>
            <a:ahLst/>
            <a:cxnLst/>
            <a:rect l="l" t="t" r="r" b="b"/>
            <a:pathLst>
              <a:path w="4608222" h="3438886">
                <a:moveTo>
                  <a:pt x="4608222" y="0"/>
                </a:moveTo>
                <a:lnTo>
                  <a:pt x="0" y="0"/>
                </a:lnTo>
                <a:lnTo>
                  <a:pt x="0" y="3438885"/>
                </a:lnTo>
                <a:lnTo>
                  <a:pt x="4608222" y="3438885"/>
                </a:lnTo>
                <a:lnTo>
                  <a:pt x="4608222"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6" name="Freeform 6"/>
          <p:cNvSpPr/>
          <p:nvPr/>
        </p:nvSpPr>
        <p:spPr>
          <a:xfrm>
            <a:off x="15718771" y="1695229"/>
            <a:ext cx="1346732" cy="1346732"/>
          </a:xfrm>
          <a:custGeom>
            <a:avLst/>
            <a:gdLst/>
            <a:ahLst/>
            <a:cxnLst/>
            <a:rect l="l" t="t" r="r" b="b"/>
            <a:pathLst>
              <a:path w="1346732" h="1346732">
                <a:moveTo>
                  <a:pt x="0" y="0"/>
                </a:moveTo>
                <a:lnTo>
                  <a:pt x="1346732" y="0"/>
                </a:lnTo>
                <a:lnTo>
                  <a:pt x="1346732" y="1346733"/>
                </a:lnTo>
                <a:lnTo>
                  <a:pt x="0" y="1346733"/>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7" name="Freeform 7"/>
          <p:cNvSpPr/>
          <p:nvPr/>
        </p:nvSpPr>
        <p:spPr>
          <a:xfrm>
            <a:off x="12780340" y="4091742"/>
            <a:ext cx="5736485" cy="7774136"/>
          </a:xfrm>
          <a:custGeom>
            <a:avLst/>
            <a:gdLst/>
            <a:ahLst/>
            <a:cxnLst/>
            <a:rect l="l" t="t" r="r" b="b"/>
            <a:pathLst>
              <a:path w="9024308" h="10108695">
                <a:moveTo>
                  <a:pt x="0" y="0"/>
                </a:moveTo>
                <a:lnTo>
                  <a:pt x="9024308" y="0"/>
                </a:lnTo>
                <a:lnTo>
                  <a:pt x="9024308" y="10108695"/>
                </a:lnTo>
                <a:lnTo>
                  <a:pt x="0" y="10108695"/>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8" name="Freeform 8"/>
          <p:cNvSpPr/>
          <p:nvPr/>
        </p:nvSpPr>
        <p:spPr>
          <a:xfrm rot="6383713">
            <a:off x="15386108" y="5184698"/>
            <a:ext cx="1949372" cy="1910384"/>
          </a:xfrm>
          <a:custGeom>
            <a:avLst/>
            <a:gdLst/>
            <a:ahLst/>
            <a:cxnLst/>
            <a:rect l="l" t="t" r="r" b="b"/>
            <a:pathLst>
              <a:path w="1949371" h="1910384">
                <a:moveTo>
                  <a:pt x="0" y="0"/>
                </a:moveTo>
                <a:lnTo>
                  <a:pt x="1949371" y="0"/>
                </a:lnTo>
                <a:lnTo>
                  <a:pt x="1949371" y="1910384"/>
                </a:lnTo>
                <a:lnTo>
                  <a:pt x="0" y="191038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9" name="Freeform 9"/>
          <p:cNvSpPr/>
          <p:nvPr/>
        </p:nvSpPr>
        <p:spPr>
          <a:xfrm rot="4262732">
            <a:off x="12726981" y="7881599"/>
            <a:ext cx="1242543" cy="1217693"/>
          </a:xfrm>
          <a:custGeom>
            <a:avLst/>
            <a:gdLst/>
            <a:ahLst/>
            <a:cxnLst/>
            <a:rect l="l" t="t" r="r" b="b"/>
            <a:pathLst>
              <a:path w="1242543" h="1217692">
                <a:moveTo>
                  <a:pt x="0" y="0"/>
                </a:moveTo>
                <a:lnTo>
                  <a:pt x="1242543" y="0"/>
                </a:lnTo>
                <a:lnTo>
                  <a:pt x="1242543" y="1217692"/>
                </a:lnTo>
                <a:lnTo>
                  <a:pt x="0" y="1217692"/>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0" name="Freeform 10"/>
          <p:cNvSpPr/>
          <p:nvPr/>
        </p:nvSpPr>
        <p:spPr>
          <a:xfrm rot="-85402">
            <a:off x="14188292" y="6075581"/>
            <a:ext cx="863630" cy="846356"/>
          </a:xfrm>
          <a:custGeom>
            <a:avLst/>
            <a:gdLst/>
            <a:ahLst/>
            <a:cxnLst/>
            <a:rect l="l" t="t" r="r" b="b"/>
            <a:pathLst>
              <a:path w="863629" h="846356">
                <a:moveTo>
                  <a:pt x="0" y="0"/>
                </a:moveTo>
                <a:lnTo>
                  <a:pt x="863629" y="0"/>
                </a:lnTo>
                <a:lnTo>
                  <a:pt x="863629" y="846356"/>
                </a:lnTo>
                <a:lnTo>
                  <a:pt x="0" y="846356"/>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1" name="Freeform 11"/>
          <p:cNvSpPr/>
          <p:nvPr/>
        </p:nvSpPr>
        <p:spPr>
          <a:xfrm>
            <a:off x="16803494" y="279933"/>
            <a:ext cx="1497536" cy="1497536"/>
          </a:xfrm>
          <a:custGeom>
            <a:avLst/>
            <a:gdLst/>
            <a:ahLst/>
            <a:cxnLst/>
            <a:rect l="l" t="t" r="r" b="b"/>
            <a:pathLst>
              <a:path w="1497535" h="1497535">
                <a:moveTo>
                  <a:pt x="0" y="0"/>
                </a:moveTo>
                <a:lnTo>
                  <a:pt x="1497535" y="0"/>
                </a:lnTo>
                <a:lnTo>
                  <a:pt x="1497535" y="1497534"/>
                </a:lnTo>
                <a:lnTo>
                  <a:pt x="0" y="1497534"/>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pic>
        <p:nvPicPr>
          <p:cNvPr id="12" name="Picture 11"/>
          <p:cNvPicPr>
            <a:picLocks noChangeAspect="1"/>
          </p:cNvPicPr>
          <p:nvPr/>
        </p:nvPicPr>
        <p:blipFill>
          <a:blip r:embed="rId13"/>
          <a:stretch>
            <a:fillRect/>
          </a:stretch>
        </p:blipFill>
        <p:spPr>
          <a:xfrm>
            <a:off x="3608087" y="97229"/>
            <a:ext cx="10370196" cy="6028986"/>
          </a:xfrm>
          <a:prstGeom prst="rect">
            <a:avLst/>
          </a:prstGeom>
        </p:spPr>
      </p:pic>
      <p:sp>
        <p:nvSpPr>
          <p:cNvPr id="13" name="TextBox 12"/>
          <p:cNvSpPr txBox="1"/>
          <p:nvPr/>
        </p:nvSpPr>
        <p:spPr>
          <a:xfrm>
            <a:off x="3608096" y="6263536"/>
            <a:ext cx="10370195" cy="1200329"/>
          </a:xfrm>
          <a:prstGeom prst="rect">
            <a:avLst/>
          </a:prstGeom>
          <a:noFill/>
        </p:spPr>
        <p:txBody>
          <a:bodyPr wrap="square" lIns="91386" tIns="45693" rIns="91386" bIns="45693" rtlCol="0">
            <a:spAutoFit/>
          </a:bodyPr>
          <a:lstStyle/>
          <a:p>
            <a:pPr algn="ctr"/>
            <a:r>
              <a:rPr lang="en-US" sz="2400" dirty="0">
                <a:latin typeface="Arial" panose="020B0604020202020204" pitchFamily="34" charset="0"/>
                <a:cs typeface="Arial" panose="020B0604020202020204" pitchFamily="34" charset="0"/>
              </a:rPr>
              <a:t>H</a:t>
            </a:r>
            <a:r>
              <a:rPr lang="vi-VN" sz="2400" dirty="0">
                <a:latin typeface="Arial" panose="020B0604020202020204" pitchFamily="34" charset="0"/>
                <a:cs typeface="Arial" panose="020B0604020202020204" pitchFamily="34" charset="0"/>
              </a:rPr>
              <a:t>ình ảnh người thấp nhất và cao nhất thế giới (Ông Chandra Bahadur Dangi 74 tuổi, người Nepan, cao 51 cm. Ông Sultan Kosen 31 tuổi, người Thổ Nhĩ Kỳ, cao 2,51m)</a:t>
            </a:r>
            <a:endParaRPr lang="en-US" sz="2400" dirty="0">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14"/>
          <a:stretch>
            <a:fillRect/>
          </a:stretch>
        </p:blipFill>
        <p:spPr>
          <a:xfrm>
            <a:off x="194240" y="7985249"/>
            <a:ext cx="2286000" cy="2286000"/>
          </a:xfrm>
          <a:prstGeom prst="rect">
            <a:avLst/>
          </a:prstGeom>
        </p:spPr>
      </p:pic>
      <p:sp>
        <p:nvSpPr>
          <p:cNvPr id="15" name="Right Arrow 14"/>
          <p:cNvSpPr/>
          <p:nvPr/>
        </p:nvSpPr>
        <p:spPr>
          <a:xfrm>
            <a:off x="3375078" y="8849327"/>
            <a:ext cx="1356584" cy="6154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p>
        </p:txBody>
      </p:sp>
      <p:sp>
        <p:nvSpPr>
          <p:cNvPr id="16" name="TextBox 15"/>
          <p:cNvSpPr txBox="1"/>
          <p:nvPr/>
        </p:nvSpPr>
        <p:spPr>
          <a:xfrm>
            <a:off x="4960478" y="8556895"/>
            <a:ext cx="7714998" cy="1200329"/>
          </a:xfrm>
          <a:prstGeom prst="rect">
            <a:avLst/>
          </a:prstGeom>
          <a:noFill/>
        </p:spPr>
        <p:txBody>
          <a:bodyPr wrap="square" lIns="91386" tIns="45693" rIns="91386" bIns="45693" rtlCol="0">
            <a:spAutoFit/>
          </a:bodyPr>
          <a:lstStyle/>
          <a:p>
            <a:pPr algn="ctr"/>
            <a:r>
              <a:rPr lang="vi-VN" sz="3600" i="1" dirty="0">
                <a:solidFill>
                  <a:srgbClr val="FF0000"/>
                </a:solidFill>
                <a:latin typeface="+mj-lt"/>
              </a:rPr>
              <a:t>Điều gì đã khiến họ cao lớn hay thấp bé hơn bình thường? </a:t>
            </a:r>
            <a:endParaRPr lang="en-US" sz="3600" i="1" dirty="0">
              <a:solidFill>
                <a:srgbClr val="FF0000"/>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circle(in)">
                                      <p:cBhvr>
                                        <p:cTn id="12" dur="20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0"/>
          <p:cNvSpPr txBox="1"/>
          <p:nvPr/>
        </p:nvSpPr>
        <p:spPr>
          <a:xfrm>
            <a:off x="2800706" y="7115505"/>
            <a:ext cx="5961485" cy="327012"/>
          </a:xfrm>
          <a:prstGeom prst="rect">
            <a:avLst/>
          </a:prstGeom>
        </p:spPr>
        <p:txBody>
          <a:bodyPr lIns="0" tIns="0" rIns="0" bIns="0" rtlCol="0" anchor="t">
            <a:spAutoFit/>
          </a:bodyPr>
          <a:lstStyle/>
          <a:p>
            <a:pPr>
              <a:lnSpc>
                <a:spcPts val="2538"/>
              </a:lnSpc>
            </a:pPr>
            <a:r>
              <a:rPr lang="en-US" sz="2100">
                <a:solidFill>
                  <a:srgbClr val="50242F"/>
                </a:solidFill>
                <a:latin typeface="Dosis Semi Bold"/>
              </a:rPr>
              <a:t>.</a:t>
            </a:r>
          </a:p>
        </p:txBody>
      </p:sp>
      <p:sp>
        <p:nvSpPr>
          <p:cNvPr id="12" name="Freeform 12"/>
          <p:cNvSpPr/>
          <p:nvPr/>
        </p:nvSpPr>
        <p:spPr>
          <a:xfrm rot="8897843">
            <a:off x="16004768" y="1308459"/>
            <a:ext cx="2344358" cy="3314643"/>
          </a:xfrm>
          <a:custGeom>
            <a:avLst/>
            <a:gdLst/>
            <a:ahLst/>
            <a:cxnLst/>
            <a:rect l="l" t="t" r="r" b="b"/>
            <a:pathLst>
              <a:path w="2344357" h="3314643">
                <a:moveTo>
                  <a:pt x="0" y="0"/>
                </a:moveTo>
                <a:lnTo>
                  <a:pt x="2344356" y="0"/>
                </a:lnTo>
                <a:lnTo>
                  <a:pt x="2344356" y="3314643"/>
                </a:lnTo>
                <a:lnTo>
                  <a:pt x="0" y="331464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3" name="Freeform 13"/>
          <p:cNvSpPr/>
          <p:nvPr/>
        </p:nvSpPr>
        <p:spPr>
          <a:xfrm>
            <a:off x="16249312" y="8381748"/>
            <a:ext cx="2351807" cy="2304771"/>
          </a:xfrm>
          <a:custGeom>
            <a:avLst/>
            <a:gdLst/>
            <a:ahLst/>
            <a:cxnLst/>
            <a:rect l="l" t="t" r="r" b="b"/>
            <a:pathLst>
              <a:path w="2351807" h="2304771">
                <a:moveTo>
                  <a:pt x="0" y="0"/>
                </a:moveTo>
                <a:lnTo>
                  <a:pt x="2351807" y="0"/>
                </a:lnTo>
                <a:lnTo>
                  <a:pt x="2351807" y="2304771"/>
                </a:lnTo>
                <a:lnTo>
                  <a:pt x="0" y="230477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4" name="Freeform 14"/>
          <p:cNvSpPr/>
          <p:nvPr/>
        </p:nvSpPr>
        <p:spPr>
          <a:xfrm>
            <a:off x="-515004" y="8102540"/>
            <a:ext cx="2863202" cy="2863202"/>
          </a:xfrm>
          <a:custGeom>
            <a:avLst/>
            <a:gdLst/>
            <a:ahLst/>
            <a:cxnLst/>
            <a:rect l="l" t="t" r="r" b="b"/>
            <a:pathLst>
              <a:path w="2863201" h="2863201">
                <a:moveTo>
                  <a:pt x="0" y="0"/>
                </a:moveTo>
                <a:lnTo>
                  <a:pt x="2863201" y="0"/>
                </a:lnTo>
                <a:lnTo>
                  <a:pt x="2863201" y="2863201"/>
                </a:lnTo>
                <a:lnTo>
                  <a:pt x="0" y="286320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grpSp>
        <p:nvGrpSpPr>
          <p:cNvPr id="15" name="Group 15"/>
          <p:cNvGrpSpPr/>
          <p:nvPr/>
        </p:nvGrpSpPr>
        <p:grpSpPr>
          <a:xfrm>
            <a:off x="8" y="479429"/>
            <a:ext cx="2977778" cy="3246008"/>
            <a:chOff x="0" y="0"/>
            <a:chExt cx="3970369" cy="4328011"/>
          </a:xfrm>
        </p:grpSpPr>
        <p:sp>
          <p:nvSpPr>
            <p:cNvPr id="16" name="Freeform 16"/>
            <p:cNvSpPr/>
            <p:nvPr/>
          </p:nvSpPr>
          <p:spPr>
            <a:xfrm>
              <a:off x="0" y="0"/>
              <a:ext cx="2357482" cy="2582899"/>
            </a:xfrm>
            <a:custGeom>
              <a:avLst/>
              <a:gdLst/>
              <a:ahLst/>
              <a:cxnLst/>
              <a:rect l="l" t="t" r="r" b="b"/>
              <a:pathLst>
                <a:path w="2357482" h="2582899">
                  <a:moveTo>
                    <a:pt x="0" y="0"/>
                  </a:moveTo>
                  <a:lnTo>
                    <a:pt x="2357482" y="0"/>
                  </a:lnTo>
                  <a:lnTo>
                    <a:pt x="2357482" y="2582899"/>
                  </a:lnTo>
                  <a:lnTo>
                    <a:pt x="0" y="258289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7" name="Freeform 17"/>
            <p:cNvSpPr/>
            <p:nvPr/>
          </p:nvSpPr>
          <p:spPr>
            <a:xfrm rot="-8503353">
              <a:off x="1620950" y="859447"/>
              <a:ext cx="1907211" cy="2089574"/>
            </a:xfrm>
            <a:custGeom>
              <a:avLst/>
              <a:gdLst/>
              <a:ahLst/>
              <a:cxnLst/>
              <a:rect l="l" t="t" r="r" b="b"/>
              <a:pathLst>
                <a:path w="1907211" h="2089574">
                  <a:moveTo>
                    <a:pt x="0" y="0"/>
                  </a:moveTo>
                  <a:lnTo>
                    <a:pt x="1907211" y="0"/>
                  </a:lnTo>
                  <a:lnTo>
                    <a:pt x="1907211" y="2089574"/>
                  </a:lnTo>
                  <a:lnTo>
                    <a:pt x="0" y="208957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8" name="Freeform 18"/>
            <p:cNvSpPr/>
            <p:nvPr/>
          </p:nvSpPr>
          <p:spPr>
            <a:xfrm rot="-6813515">
              <a:off x="917895" y="2388778"/>
              <a:ext cx="1582936" cy="1734292"/>
            </a:xfrm>
            <a:custGeom>
              <a:avLst/>
              <a:gdLst/>
              <a:ahLst/>
              <a:cxnLst/>
              <a:rect l="l" t="t" r="r" b="b"/>
              <a:pathLst>
                <a:path w="1582936" h="1734292">
                  <a:moveTo>
                    <a:pt x="0" y="0"/>
                  </a:moveTo>
                  <a:lnTo>
                    <a:pt x="1582936" y="0"/>
                  </a:lnTo>
                  <a:lnTo>
                    <a:pt x="1582936" y="1734292"/>
                  </a:lnTo>
                  <a:lnTo>
                    <a:pt x="0" y="1734292"/>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grpSp>
      <p:graphicFrame>
        <p:nvGraphicFramePr>
          <p:cNvPr id="19" name="Table 18"/>
          <p:cNvGraphicFramePr>
            <a:graphicFrameLocks noGrp="1"/>
          </p:cNvGraphicFramePr>
          <p:nvPr>
            <p:extLst>
              <p:ext uri="{D42A27DB-BD31-4B8C-83A1-F6EECF244321}">
                <p14:modId xmlns:p14="http://schemas.microsoft.com/office/powerpoint/2010/main" val="3597210492"/>
              </p:ext>
            </p:extLst>
          </p:nvPr>
        </p:nvGraphicFramePr>
        <p:xfrm>
          <a:off x="2485271" y="2309857"/>
          <a:ext cx="13017047" cy="6080885"/>
        </p:xfrm>
        <a:graphic>
          <a:graphicData uri="http://schemas.openxmlformats.org/drawingml/2006/table">
            <a:tbl>
              <a:tblPr firstRow="1" bandRow="1">
                <a:tableStyleId>{F5AB1C69-6EDB-4FF4-983F-18BD219EF322}</a:tableStyleId>
              </a:tblPr>
              <a:tblGrid>
                <a:gridCol w="3254262">
                  <a:extLst>
                    <a:ext uri="{9D8B030D-6E8A-4147-A177-3AD203B41FA5}">
                      <a16:colId xmlns:a16="http://schemas.microsoft.com/office/drawing/2014/main" val="3542399255"/>
                    </a:ext>
                  </a:extLst>
                </a:gridCol>
                <a:gridCol w="3172905">
                  <a:extLst>
                    <a:ext uri="{9D8B030D-6E8A-4147-A177-3AD203B41FA5}">
                      <a16:colId xmlns:a16="http://schemas.microsoft.com/office/drawing/2014/main" val="344784978"/>
                    </a:ext>
                  </a:extLst>
                </a:gridCol>
                <a:gridCol w="3335618">
                  <a:extLst>
                    <a:ext uri="{9D8B030D-6E8A-4147-A177-3AD203B41FA5}">
                      <a16:colId xmlns:a16="http://schemas.microsoft.com/office/drawing/2014/main" val="465574524"/>
                    </a:ext>
                  </a:extLst>
                </a:gridCol>
                <a:gridCol w="3254262">
                  <a:extLst>
                    <a:ext uri="{9D8B030D-6E8A-4147-A177-3AD203B41FA5}">
                      <a16:colId xmlns:a16="http://schemas.microsoft.com/office/drawing/2014/main" val="1793354393"/>
                    </a:ext>
                  </a:extLst>
                </a:gridCol>
              </a:tblGrid>
              <a:tr h="1920240">
                <a:tc>
                  <a:txBody>
                    <a:bodyPr/>
                    <a:lstStyle/>
                    <a:p>
                      <a:pPr algn="ctr"/>
                      <a:endParaRPr lang="vi-VN" sz="2400" dirty="0">
                        <a:solidFill>
                          <a:schemeClr val="tx1"/>
                        </a:solidFill>
                      </a:endParaRPr>
                    </a:p>
                    <a:p>
                      <a:pPr algn="ctr"/>
                      <a:endParaRPr lang="vi-VN" sz="2400" dirty="0">
                        <a:solidFill>
                          <a:schemeClr val="tx1"/>
                        </a:solidFill>
                      </a:endParaRPr>
                    </a:p>
                    <a:p>
                      <a:pPr algn="ctr"/>
                      <a:endParaRPr lang="vi-VN" sz="2400" dirty="0">
                        <a:solidFill>
                          <a:schemeClr val="tx1"/>
                        </a:solidFill>
                      </a:endParaRPr>
                    </a:p>
                    <a:p>
                      <a:pPr algn="ctr"/>
                      <a:r>
                        <a:rPr lang="en-US" sz="2400" dirty="0">
                          <a:solidFill>
                            <a:schemeClr val="tx1"/>
                          </a:solidFill>
                        </a:rPr>
                        <a:t>BỆNH</a:t>
                      </a:r>
                      <a:r>
                        <a:rPr lang="en-US" sz="2400" baseline="0" dirty="0">
                          <a:solidFill>
                            <a:schemeClr val="tx1"/>
                          </a:solidFill>
                        </a:rPr>
                        <a:t> LIÊN QUAN ĐẾN HỆ NỘI TIẾT</a:t>
                      </a:r>
                      <a:endParaRPr lang="en-US" sz="24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endParaRPr lang="vi-VN" sz="2400" dirty="0">
                        <a:solidFill>
                          <a:schemeClr val="tx1"/>
                        </a:solidFill>
                        <a:latin typeface="Calibri" panose="020F0502020204030204" pitchFamily="34" charset="0"/>
                        <a:cs typeface="Calibri" panose="020F0502020204030204" pitchFamily="34" charset="0"/>
                      </a:endParaRPr>
                    </a:p>
                    <a:p>
                      <a:pPr algn="ctr"/>
                      <a:endParaRPr lang="vi-VN" sz="2400" dirty="0">
                        <a:solidFill>
                          <a:schemeClr val="tx1"/>
                        </a:solidFill>
                        <a:latin typeface="Calibri" panose="020F0502020204030204" pitchFamily="34" charset="0"/>
                        <a:cs typeface="Calibri" panose="020F0502020204030204" pitchFamily="34" charset="0"/>
                      </a:endParaRPr>
                    </a:p>
                    <a:p>
                      <a:pPr algn="ctr"/>
                      <a:endParaRPr lang="vi-VN" sz="2400" dirty="0">
                        <a:solidFill>
                          <a:schemeClr val="tx1"/>
                        </a:solidFill>
                        <a:latin typeface="Calibri" panose="020F0502020204030204" pitchFamily="34" charset="0"/>
                        <a:cs typeface="Calibri" panose="020F0502020204030204" pitchFamily="34" charset="0"/>
                      </a:endParaRPr>
                    </a:p>
                    <a:p>
                      <a:pPr algn="ctr"/>
                      <a:r>
                        <a:rPr lang="vi-VN" sz="2400" dirty="0">
                          <a:solidFill>
                            <a:schemeClr val="tx1"/>
                          </a:solidFill>
                          <a:latin typeface="Calibri" panose="020F0502020204030204" pitchFamily="34" charset="0"/>
                          <a:cs typeface="Calibri" panose="020F0502020204030204" pitchFamily="34" charset="0"/>
                        </a:rPr>
                        <a:t>NGUYÊN</a:t>
                      </a:r>
                      <a:r>
                        <a:rPr lang="vi-VN" sz="2400" baseline="0" dirty="0">
                          <a:solidFill>
                            <a:schemeClr val="tx1"/>
                          </a:solidFill>
                          <a:latin typeface="Calibri" panose="020F0502020204030204" pitchFamily="34" charset="0"/>
                          <a:cs typeface="Calibri" panose="020F0502020204030204" pitchFamily="34" charset="0"/>
                        </a:rPr>
                        <a:t> NHÂN</a:t>
                      </a:r>
                      <a:endParaRPr lang="en-US" sz="2400" dirty="0">
                        <a:solidFill>
                          <a:schemeClr val="tx1"/>
                        </a:solidFill>
                        <a:latin typeface="Calibri" panose="020F0502020204030204" pitchFamily="34" charset="0"/>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endParaRPr lang="vi-VN" sz="2400">
                        <a:solidFill>
                          <a:schemeClr val="tx1"/>
                        </a:solidFill>
                        <a:latin typeface="Calibri" panose="020F0502020204030204" pitchFamily="34" charset="0"/>
                        <a:cs typeface="Calibri" panose="020F0502020204030204" pitchFamily="34" charset="0"/>
                      </a:endParaRPr>
                    </a:p>
                    <a:p>
                      <a:pPr algn="ctr"/>
                      <a:endParaRPr lang="vi-VN" sz="2400">
                        <a:solidFill>
                          <a:schemeClr val="tx1"/>
                        </a:solidFill>
                        <a:latin typeface="Calibri" panose="020F0502020204030204" pitchFamily="34" charset="0"/>
                        <a:cs typeface="Calibri" panose="020F0502020204030204" pitchFamily="34" charset="0"/>
                      </a:endParaRPr>
                    </a:p>
                    <a:p>
                      <a:pPr algn="ctr"/>
                      <a:endParaRPr lang="vi-VN" sz="2400">
                        <a:solidFill>
                          <a:schemeClr val="tx1"/>
                        </a:solidFill>
                        <a:latin typeface="Calibri" panose="020F0502020204030204" pitchFamily="34" charset="0"/>
                        <a:cs typeface="Calibri" panose="020F0502020204030204" pitchFamily="34" charset="0"/>
                      </a:endParaRPr>
                    </a:p>
                    <a:p>
                      <a:pPr algn="ctr"/>
                      <a:r>
                        <a:rPr lang="vi-VN" sz="2400">
                          <a:solidFill>
                            <a:schemeClr val="tx1"/>
                          </a:solidFill>
                          <a:latin typeface="Calibri" panose="020F0502020204030204" pitchFamily="34" charset="0"/>
                          <a:cs typeface="Calibri" panose="020F0502020204030204" pitchFamily="34" charset="0"/>
                        </a:rPr>
                        <a:t>BIỂU</a:t>
                      </a:r>
                      <a:r>
                        <a:rPr lang="vi-VN" sz="2400" baseline="0">
                          <a:solidFill>
                            <a:schemeClr val="tx1"/>
                          </a:solidFill>
                          <a:latin typeface="Calibri" panose="020F0502020204030204" pitchFamily="34" charset="0"/>
                          <a:cs typeface="Calibri" panose="020F0502020204030204" pitchFamily="34" charset="0"/>
                        </a:rPr>
                        <a:t> HIỆN</a:t>
                      </a:r>
                      <a:endParaRPr lang="en-US" sz="2400">
                        <a:solidFill>
                          <a:schemeClr val="tx1"/>
                        </a:solidFill>
                        <a:latin typeface="Calibri" panose="020F0502020204030204" pitchFamily="34" charset="0"/>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endParaRPr lang="vi-VN" sz="2400">
                        <a:solidFill>
                          <a:schemeClr val="tx1"/>
                        </a:solidFill>
                        <a:latin typeface="Calibri" panose="020F0502020204030204" pitchFamily="34" charset="0"/>
                        <a:cs typeface="Calibri" panose="020F0502020204030204" pitchFamily="34" charset="0"/>
                      </a:endParaRPr>
                    </a:p>
                    <a:p>
                      <a:pPr algn="ctr"/>
                      <a:endParaRPr lang="vi-VN" sz="2400">
                        <a:solidFill>
                          <a:schemeClr val="tx1"/>
                        </a:solidFill>
                        <a:latin typeface="Calibri" panose="020F0502020204030204" pitchFamily="34" charset="0"/>
                        <a:cs typeface="Calibri" panose="020F0502020204030204" pitchFamily="34" charset="0"/>
                      </a:endParaRPr>
                    </a:p>
                    <a:p>
                      <a:pPr algn="ctr"/>
                      <a:endParaRPr lang="vi-VN" sz="2400">
                        <a:solidFill>
                          <a:schemeClr val="tx1"/>
                        </a:solidFill>
                        <a:latin typeface="Calibri" panose="020F0502020204030204" pitchFamily="34" charset="0"/>
                        <a:cs typeface="Calibri" panose="020F0502020204030204" pitchFamily="34" charset="0"/>
                      </a:endParaRPr>
                    </a:p>
                    <a:p>
                      <a:pPr algn="ctr"/>
                      <a:r>
                        <a:rPr lang="vi-VN" sz="2400">
                          <a:solidFill>
                            <a:schemeClr val="tx1"/>
                          </a:solidFill>
                          <a:latin typeface="Calibri" panose="020F0502020204030204" pitchFamily="34" charset="0"/>
                          <a:cs typeface="Calibri" panose="020F0502020204030204" pitchFamily="34" charset="0"/>
                        </a:rPr>
                        <a:t>BIỆN</a:t>
                      </a:r>
                      <a:r>
                        <a:rPr lang="vi-VN" sz="2400" baseline="0">
                          <a:solidFill>
                            <a:schemeClr val="tx1"/>
                          </a:solidFill>
                          <a:latin typeface="Calibri" panose="020F0502020204030204" pitchFamily="34" charset="0"/>
                          <a:cs typeface="Calibri" panose="020F0502020204030204" pitchFamily="34" charset="0"/>
                        </a:rPr>
                        <a:t> PHÁP PHÒNG CHỐNG</a:t>
                      </a:r>
                      <a:endParaRPr lang="en-US" sz="2400">
                        <a:solidFill>
                          <a:schemeClr val="tx1"/>
                        </a:solidFill>
                        <a:latin typeface="Calibri" panose="020F0502020204030204" pitchFamily="34" charset="0"/>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499584681"/>
                  </a:ext>
                </a:extLst>
              </a:tr>
              <a:tr h="1902009">
                <a:tc>
                  <a:txBody>
                    <a:bodyPr/>
                    <a:lstStyle/>
                    <a:p>
                      <a:endParaRPr lang="en-US" sz="2400">
                        <a:solidFill>
                          <a:schemeClr val="tx1"/>
                        </a:solidFill>
                        <a:latin typeface="Calibri" panose="020F0502020204030204" pitchFamily="34" charset="0"/>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sz="2400" dirty="0">
                        <a:solidFill>
                          <a:schemeClr val="tx1"/>
                        </a:solidFill>
                        <a:latin typeface="Calibri" panose="020F0502020204030204" pitchFamily="34" charset="0"/>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sz="2400">
                        <a:solidFill>
                          <a:schemeClr val="tx1"/>
                        </a:solidFill>
                        <a:latin typeface="Calibri" panose="020F0502020204030204" pitchFamily="34" charset="0"/>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sz="2400">
                        <a:solidFill>
                          <a:schemeClr val="tx1"/>
                        </a:solidFill>
                        <a:latin typeface="Calibri" panose="020F0502020204030204" pitchFamily="34" charset="0"/>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53093234"/>
                  </a:ext>
                </a:extLst>
              </a:tr>
              <a:tr h="2258636">
                <a:tc>
                  <a:txBody>
                    <a:bodyPr/>
                    <a:lstStyle/>
                    <a:p>
                      <a:endParaRPr lang="en-US" sz="2400">
                        <a:solidFill>
                          <a:schemeClr val="tx1"/>
                        </a:solidFill>
                        <a:latin typeface="Calibri" panose="020F0502020204030204" pitchFamily="34" charset="0"/>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sz="2400">
                        <a:solidFill>
                          <a:schemeClr val="tx1"/>
                        </a:solidFill>
                        <a:latin typeface="Calibri" panose="020F0502020204030204" pitchFamily="34" charset="0"/>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vi-VN" sz="2400" dirty="0">
                          <a:solidFill>
                            <a:schemeClr val="tx1"/>
                          </a:solidFill>
                          <a:latin typeface="Calibri" panose="020F0502020204030204" pitchFamily="34" charset="0"/>
                          <a:cs typeface="Calibri" panose="020F0502020204030204" pitchFamily="34" charset="0"/>
                        </a:rPr>
                        <a:t>.</a:t>
                      </a:r>
                    </a:p>
                    <a:p>
                      <a:endParaRPr lang="en-US" sz="2400" dirty="0">
                        <a:solidFill>
                          <a:schemeClr val="tx1"/>
                        </a:solidFill>
                        <a:latin typeface="Calibri" panose="020F0502020204030204" pitchFamily="34" charset="0"/>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sz="2400" dirty="0">
                        <a:solidFill>
                          <a:schemeClr val="tx1"/>
                        </a:solidFill>
                        <a:latin typeface="Calibri" panose="020F0502020204030204" pitchFamily="34" charset="0"/>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840610868"/>
                  </a:ext>
                </a:extLst>
              </a:tr>
            </a:tbl>
          </a:graphicData>
        </a:graphic>
      </p:graphicFrame>
      <p:sp>
        <p:nvSpPr>
          <p:cNvPr id="5" name="TextBox 4"/>
          <p:cNvSpPr txBox="1"/>
          <p:nvPr/>
        </p:nvSpPr>
        <p:spPr>
          <a:xfrm>
            <a:off x="2952191" y="4533900"/>
            <a:ext cx="2481314" cy="830997"/>
          </a:xfrm>
          <a:prstGeom prst="rect">
            <a:avLst/>
          </a:prstGeom>
          <a:noFill/>
        </p:spPr>
        <p:txBody>
          <a:bodyPr wrap="square" lIns="91386" tIns="45693" rIns="91386" bIns="45693" rtlCol="0">
            <a:spAutoFit/>
          </a:bodyPr>
          <a:lstStyle/>
          <a:p>
            <a:r>
              <a:rPr lang="vi-VN" sz="2400" dirty="0">
                <a:solidFill>
                  <a:prstClr val="black"/>
                </a:solidFill>
                <a:latin typeface="Arial" panose="020B0604020202020204" pitchFamily="34" charset="0"/>
                <a:cs typeface="Arial" panose="020B0604020202020204" pitchFamily="34" charset="0"/>
              </a:rPr>
              <a:t>Bệnh đái tháo đường</a:t>
            </a:r>
          </a:p>
        </p:txBody>
      </p:sp>
      <p:sp>
        <p:nvSpPr>
          <p:cNvPr id="11" name="TextBox 10"/>
          <p:cNvSpPr txBox="1"/>
          <p:nvPr/>
        </p:nvSpPr>
        <p:spPr>
          <a:xfrm>
            <a:off x="2952183" y="6548922"/>
            <a:ext cx="2305617" cy="830997"/>
          </a:xfrm>
          <a:prstGeom prst="rect">
            <a:avLst/>
          </a:prstGeom>
          <a:noFill/>
        </p:spPr>
        <p:txBody>
          <a:bodyPr wrap="square" lIns="91386" tIns="45693" rIns="91386" bIns="45693" rtlCol="0">
            <a:spAutoFit/>
          </a:bodyPr>
          <a:lstStyle/>
          <a:p>
            <a:r>
              <a:rPr lang="vi-VN" sz="2400" dirty="0">
                <a:solidFill>
                  <a:prstClr val="black"/>
                </a:solidFill>
                <a:latin typeface="Arial" panose="020B0604020202020204" pitchFamily="34" charset="0"/>
                <a:cs typeface="Arial" panose="020B0604020202020204" pitchFamily="34" charset="0"/>
              </a:rPr>
              <a:t>Bệnh bướu cổ</a:t>
            </a:r>
          </a:p>
          <a:p>
            <a:r>
              <a:rPr lang="vi-VN" sz="2400" dirty="0">
                <a:solidFill>
                  <a:prstClr val="black"/>
                </a:solidFill>
                <a:latin typeface="Arial" panose="020B0604020202020204" pitchFamily="34" charset="0"/>
                <a:cs typeface="Arial" panose="020B0604020202020204" pitchFamily="34" charset="0"/>
              </a:rPr>
              <a:t>do thiếu Iodine</a:t>
            </a:r>
          </a:p>
        </p:txBody>
      </p:sp>
      <p:sp>
        <p:nvSpPr>
          <p:cNvPr id="20" name="TextBox 19"/>
          <p:cNvSpPr txBox="1"/>
          <p:nvPr/>
        </p:nvSpPr>
        <p:spPr>
          <a:xfrm>
            <a:off x="7620008" y="9182108"/>
            <a:ext cx="1142183" cy="369332"/>
          </a:xfrm>
          <a:prstGeom prst="rect">
            <a:avLst/>
          </a:prstGeom>
          <a:noFill/>
        </p:spPr>
        <p:txBody>
          <a:bodyPr wrap="square" lIns="91386" tIns="45693" rIns="91386" bIns="45693" rtlCol="0">
            <a:spAutoFit/>
          </a:bodyPr>
          <a:lstStyle/>
          <a:p>
            <a:endParaRPr lang="en-US">
              <a:solidFill>
                <a:prstClr val="black"/>
              </a:solidFill>
            </a:endParaRPr>
          </a:p>
        </p:txBody>
      </p:sp>
      <p:sp>
        <p:nvSpPr>
          <p:cNvPr id="22" name="TextBox 21"/>
          <p:cNvSpPr txBox="1"/>
          <p:nvPr/>
        </p:nvSpPr>
        <p:spPr>
          <a:xfrm>
            <a:off x="12496800" y="8953508"/>
            <a:ext cx="2209800" cy="369323"/>
          </a:xfrm>
          <a:prstGeom prst="rect">
            <a:avLst/>
          </a:prstGeom>
          <a:noFill/>
        </p:spPr>
        <p:txBody>
          <a:bodyPr wrap="square" lIns="91386" tIns="45693" rIns="91386" bIns="45693" rtlCol="0">
            <a:spAutoFit/>
          </a:bodyPr>
          <a:lstStyle/>
          <a:p>
            <a:endParaRPr lang="en-US">
              <a:solidFill>
                <a:prstClr val="black"/>
              </a:solidFill>
            </a:endParaRPr>
          </a:p>
        </p:txBody>
      </p:sp>
      <p:sp>
        <p:nvSpPr>
          <p:cNvPr id="25" name="TextBox 24"/>
          <p:cNvSpPr txBox="1"/>
          <p:nvPr/>
        </p:nvSpPr>
        <p:spPr>
          <a:xfrm>
            <a:off x="2888680" y="477509"/>
            <a:ext cx="6788729" cy="646331"/>
          </a:xfrm>
          <a:prstGeom prst="rect">
            <a:avLst/>
          </a:prstGeom>
          <a:noFill/>
        </p:spPr>
        <p:txBody>
          <a:bodyPr wrap="square" lIns="91386" tIns="45693" rIns="91386" bIns="45693" rtlCol="0">
            <a:spAutoFit/>
          </a:bodyPr>
          <a:lstStyle/>
          <a:p>
            <a:r>
              <a:rPr lang="en-US" sz="3600" dirty="0">
                <a:solidFill>
                  <a:srgbClr val="FF0000"/>
                </a:solidFill>
                <a:cs typeface="Calibri" panose="020F0502020204030204" pitchFamily="34" charset="0"/>
              </a:rPr>
              <a:t>II. Bệnh liên quan đến hệ nội tiết</a:t>
            </a:r>
          </a:p>
        </p:txBody>
      </p:sp>
      <p:sp>
        <p:nvSpPr>
          <p:cNvPr id="2" name="TextBox 1"/>
          <p:cNvSpPr txBox="1"/>
          <p:nvPr/>
        </p:nvSpPr>
        <p:spPr>
          <a:xfrm>
            <a:off x="4495800" y="1181102"/>
            <a:ext cx="13487400" cy="369332"/>
          </a:xfrm>
          <a:prstGeom prst="rect">
            <a:avLst/>
          </a:prstGeom>
          <a:noFill/>
        </p:spPr>
        <p:txBody>
          <a:bodyPr wrap="square" lIns="91386" tIns="45693" rIns="91386" bIns="45693" rtlCol="0">
            <a:spAutoFit/>
          </a:bodyPr>
          <a:lstStyle/>
          <a:p>
            <a:endParaRPr lang="en-US" dirty="0"/>
          </a:p>
        </p:txBody>
      </p:sp>
      <p:sp>
        <p:nvSpPr>
          <p:cNvPr id="3" name="Rectangle 2"/>
          <p:cNvSpPr/>
          <p:nvPr/>
        </p:nvSpPr>
        <p:spPr>
          <a:xfrm>
            <a:off x="2485271" y="1181100"/>
            <a:ext cx="13017047" cy="830997"/>
          </a:xfrm>
          <a:prstGeom prst="rect">
            <a:avLst/>
          </a:prstGeom>
        </p:spPr>
        <p:txBody>
          <a:bodyPr wrap="square" lIns="91386" tIns="45693" rIns="91386" bIns="45693">
            <a:spAutoFit/>
          </a:bodyPr>
          <a:lstStyle/>
          <a:p>
            <a:pPr algn="just"/>
            <a:r>
              <a:rPr lang="en-US" sz="2400" dirty="0">
                <a:solidFill>
                  <a:srgbClr val="000000"/>
                </a:solidFill>
                <a:latin typeface="Arial" pitchFamily="34" charset="0"/>
                <a:ea typeface="Times New Roman"/>
                <a:cs typeface="Arial" pitchFamily="34" charset="0"/>
              </a:rPr>
              <a:t>Xem video về bệnh tiểu đường, </a:t>
            </a:r>
            <a:r>
              <a:rPr lang="en-US" sz="2400" dirty="0" smtClean="0">
                <a:solidFill>
                  <a:srgbClr val="000000"/>
                </a:solidFill>
                <a:latin typeface="Arial" pitchFamily="34" charset="0"/>
                <a:ea typeface="Times New Roman"/>
                <a:cs typeface="Arial" pitchFamily="34" charset="0"/>
              </a:rPr>
              <a:t>Bướu cổ nghiên </a:t>
            </a:r>
            <a:r>
              <a:rPr lang="en-US" sz="2400" dirty="0">
                <a:solidFill>
                  <a:srgbClr val="000000"/>
                </a:solidFill>
                <a:latin typeface="Arial" pitchFamily="34" charset="0"/>
                <a:ea typeface="Times New Roman"/>
                <a:cs typeface="Arial" pitchFamily="34" charset="0"/>
              </a:rPr>
              <a:t>cứu thông tin SGK/159 → hoàn thành thông tin về bệnh đái tháo đường và bướu cổ do thiếu Iodine qua bảng dưới đây</a:t>
            </a:r>
            <a:endParaRPr lang="en-US" sz="2400" dirty="0">
              <a:latin typeface="Arial" pitchFamily="34" charset="0"/>
              <a:cs typeface="Arial" pitchFamily="34" charset="0"/>
            </a:endParaRPr>
          </a:p>
        </p:txBody>
      </p:sp>
    </p:spTree>
    <p:extLst>
      <p:ext uri="{BB962C8B-B14F-4D97-AF65-F5344CB8AC3E}">
        <p14:creationId xmlns:p14="http://schemas.microsoft.com/office/powerpoint/2010/main" val="3195706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0"/>
          <p:cNvSpPr txBox="1"/>
          <p:nvPr/>
        </p:nvSpPr>
        <p:spPr>
          <a:xfrm>
            <a:off x="2800706" y="7115505"/>
            <a:ext cx="5961485" cy="327012"/>
          </a:xfrm>
          <a:prstGeom prst="rect">
            <a:avLst/>
          </a:prstGeom>
        </p:spPr>
        <p:txBody>
          <a:bodyPr lIns="0" tIns="0" rIns="0" bIns="0" rtlCol="0" anchor="t">
            <a:spAutoFit/>
          </a:bodyPr>
          <a:lstStyle/>
          <a:p>
            <a:pPr>
              <a:lnSpc>
                <a:spcPts val="2538"/>
              </a:lnSpc>
            </a:pPr>
            <a:r>
              <a:rPr lang="en-US" sz="2100">
                <a:solidFill>
                  <a:srgbClr val="50242F"/>
                </a:solidFill>
                <a:latin typeface="Dosis Semi Bold"/>
              </a:rPr>
              <a:t>.</a:t>
            </a:r>
          </a:p>
        </p:txBody>
      </p:sp>
      <p:sp>
        <p:nvSpPr>
          <p:cNvPr id="12" name="Freeform 12"/>
          <p:cNvSpPr/>
          <p:nvPr/>
        </p:nvSpPr>
        <p:spPr>
          <a:xfrm rot="8897843">
            <a:off x="16004768" y="1308459"/>
            <a:ext cx="2344358" cy="3314643"/>
          </a:xfrm>
          <a:custGeom>
            <a:avLst/>
            <a:gdLst/>
            <a:ahLst/>
            <a:cxnLst/>
            <a:rect l="l" t="t" r="r" b="b"/>
            <a:pathLst>
              <a:path w="2344357" h="3314643">
                <a:moveTo>
                  <a:pt x="0" y="0"/>
                </a:moveTo>
                <a:lnTo>
                  <a:pt x="2344356" y="0"/>
                </a:lnTo>
                <a:lnTo>
                  <a:pt x="2344356" y="3314643"/>
                </a:lnTo>
                <a:lnTo>
                  <a:pt x="0" y="331464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3" name="Freeform 13"/>
          <p:cNvSpPr/>
          <p:nvPr/>
        </p:nvSpPr>
        <p:spPr>
          <a:xfrm>
            <a:off x="16249312" y="8381748"/>
            <a:ext cx="2351807" cy="2304771"/>
          </a:xfrm>
          <a:custGeom>
            <a:avLst/>
            <a:gdLst/>
            <a:ahLst/>
            <a:cxnLst/>
            <a:rect l="l" t="t" r="r" b="b"/>
            <a:pathLst>
              <a:path w="2351807" h="2304771">
                <a:moveTo>
                  <a:pt x="0" y="0"/>
                </a:moveTo>
                <a:lnTo>
                  <a:pt x="2351807" y="0"/>
                </a:lnTo>
                <a:lnTo>
                  <a:pt x="2351807" y="2304771"/>
                </a:lnTo>
                <a:lnTo>
                  <a:pt x="0" y="230477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4" name="Freeform 14"/>
          <p:cNvSpPr/>
          <p:nvPr/>
        </p:nvSpPr>
        <p:spPr>
          <a:xfrm>
            <a:off x="-515004" y="8102540"/>
            <a:ext cx="2863202" cy="2863202"/>
          </a:xfrm>
          <a:custGeom>
            <a:avLst/>
            <a:gdLst/>
            <a:ahLst/>
            <a:cxnLst/>
            <a:rect l="l" t="t" r="r" b="b"/>
            <a:pathLst>
              <a:path w="2863201" h="2863201">
                <a:moveTo>
                  <a:pt x="0" y="0"/>
                </a:moveTo>
                <a:lnTo>
                  <a:pt x="2863201" y="0"/>
                </a:lnTo>
                <a:lnTo>
                  <a:pt x="2863201" y="2863201"/>
                </a:lnTo>
                <a:lnTo>
                  <a:pt x="0" y="286320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grpSp>
        <p:nvGrpSpPr>
          <p:cNvPr id="15" name="Group 15"/>
          <p:cNvGrpSpPr/>
          <p:nvPr/>
        </p:nvGrpSpPr>
        <p:grpSpPr>
          <a:xfrm>
            <a:off x="8" y="479429"/>
            <a:ext cx="2977778" cy="3246008"/>
            <a:chOff x="0" y="0"/>
            <a:chExt cx="3970369" cy="4328011"/>
          </a:xfrm>
        </p:grpSpPr>
        <p:sp>
          <p:nvSpPr>
            <p:cNvPr id="16" name="Freeform 16"/>
            <p:cNvSpPr/>
            <p:nvPr/>
          </p:nvSpPr>
          <p:spPr>
            <a:xfrm>
              <a:off x="0" y="0"/>
              <a:ext cx="2357482" cy="2582899"/>
            </a:xfrm>
            <a:custGeom>
              <a:avLst/>
              <a:gdLst/>
              <a:ahLst/>
              <a:cxnLst/>
              <a:rect l="l" t="t" r="r" b="b"/>
              <a:pathLst>
                <a:path w="2357482" h="2582899">
                  <a:moveTo>
                    <a:pt x="0" y="0"/>
                  </a:moveTo>
                  <a:lnTo>
                    <a:pt x="2357482" y="0"/>
                  </a:lnTo>
                  <a:lnTo>
                    <a:pt x="2357482" y="2582899"/>
                  </a:lnTo>
                  <a:lnTo>
                    <a:pt x="0" y="258289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7" name="Freeform 17"/>
            <p:cNvSpPr/>
            <p:nvPr/>
          </p:nvSpPr>
          <p:spPr>
            <a:xfrm rot="-8503353">
              <a:off x="1620950" y="859447"/>
              <a:ext cx="1907211" cy="2089574"/>
            </a:xfrm>
            <a:custGeom>
              <a:avLst/>
              <a:gdLst/>
              <a:ahLst/>
              <a:cxnLst/>
              <a:rect l="l" t="t" r="r" b="b"/>
              <a:pathLst>
                <a:path w="1907211" h="2089574">
                  <a:moveTo>
                    <a:pt x="0" y="0"/>
                  </a:moveTo>
                  <a:lnTo>
                    <a:pt x="1907211" y="0"/>
                  </a:lnTo>
                  <a:lnTo>
                    <a:pt x="1907211" y="2089574"/>
                  </a:lnTo>
                  <a:lnTo>
                    <a:pt x="0" y="208957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8" name="Freeform 18"/>
            <p:cNvSpPr/>
            <p:nvPr/>
          </p:nvSpPr>
          <p:spPr>
            <a:xfrm rot="-6813515">
              <a:off x="917895" y="2388778"/>
              <a:ext cx="1582936" cy="1734292"/>
            </a:xfrm>
            <a:custGeom>
              <a:avLst/>
              <a:gdLst/>
              <a:ahLst/>
              <a:cxnLst/>
              <a:rect l="l" t="t" r="r" b="b"/>
              <a:pathLst>
                <a:path w="1582936" h="1734292">
                  <a:moveTo>
                    <a:pt x="0" y="0"/>
                  </a:moveTo>
                  <a:lnTo>
                    <a:pt x="1582936" y="0"/>
                  </a:lnTo>
                  <a:lnTo>
                    <a:pt x="1582936" y="1734292"/>
                  </a:lnTo>
                  <a:lnTo>
                    <a:pt x="0" y="1734292"/>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grpSp>
      <p:graphicFrame>
        <p:nvGraphicFramePr>
          <p:cNvPr id="19" name="Table 18"/>
          <p:cNvGraphicFramePr>
            <a:graphicFrameLocks noGrp="1"/>
          </p:cNvGraphicFramePr>
          <p:nvPr>
            <p:extLst>
              <p:ext uri="{D42A27DB-BD31-4B8C-83A1-F6EECF244321}">
                <p14:modId xmlns:p14="http://schemas.microsoft.com/office/powerpoint/2010/main" val="3852099910"/>
              </p:ext>
            </p:extLst>
          </p:nvPr>
        </p:nvGraphicFramePr>
        <p:xfrm>
          <a:off x="559852" y="2068779"/>
          <a:ext cx="17651948" cy="7646721"/>
        </p:xfrm>
        <a:graphic>
          <a:graphicData uri="http://schemas.openxmlformats.org/drawingml/2006/table">
            <a:tbl>
              <a:tblPr firstRow="1" bandRow="1">
                <a:tableStyleId>{F5AB1C69-6EDB-4FF4-983F-18BD219EF322}</a:tableStyleId>
              </a:tblPr>
              <a:tblGrid>
                <a:gridCol w="2909626">
                  <a:extLst>
                    <a:ext uri="{9D8B030D-6E8A-4147-A177-3AD203B41FA5}">
                      <a16:colId xmlns:a16="http://schemas.microsoft.com/office/drawing/2014/main" val="3542399255"/>
                    </a:ext>
                  </a:extLst>
                </a:gridCol>
                <a:gridCol w="4962277">
                  <a:extLst>
                    <a:ext uri="{9D8B030D-6E8A-4147-A177-3AD203B41FA5}">
                      <a16:colId xmlns:a16="http://schemas.microsoft.com/office/drawing/2014/main" val="344784978"/>
                    </a:ext>
                  </a:extLst>
                </a:gridCol>
                <a:gridCol w="4674645">
                  <a:extLst>
                    <a:ext uri="{9D8B030D-6E8A-4147-A177-3AD203B41FA5}">
                      <a16:colId xmlns:a16="http://schemas.microsoft.com/office/drawing/2014/main" val="465574524"/>
                    </a:ext>
                  </a:extLst>
                </a:gridCol>
                <a:gridCol w="5105400">
                  <a:extLst>
                    <a:ext uri="{9D8B030D-6E8A-4147-A177-3AD203B41FA5}">
                      <a16:colId xmlns:a16="http://schemas.microsoft.com/office/drawing/2014/main" val="1793354393"/>
                    </a:ext>
                  </a:extLst>
                </a:gridCol>
              </a:tblGrid>
              <a:tr h="2038173">
                <a:tc>
                  <a:txBody>
                    <a:bodyPr/>
                    <a:lstStyle/>
                    <a:p>
                      <a:pPr algn="ctr"/>
                      <a:endParaRPr lang="vi-VN" sz="2800" dirty="0">
                        <a:solidFill>
                          <a:schemeClr val="tx1"/>
                        </a:solidFill>
                        <a:latin typeface="+mn-lt"/>
                      </a:endParaRPr>
                    </a:p>
                    <a:p>
                      <a:pPr algn="ctr"/>
                      <a:r>
                        <a:rPr lang="en-US" sz="2800" dirty="0">
                          <a:solidFill>
                            <a:schemeClr val="tx1"/>
                          </a:solidFill>
                          <a:latin typeface="+mn-lt"/>
                        </a:rPr>
                        <a:t>BỆNH</a:t>
                      </a:r>
                      <a:r>
                        <a:rPr lang="en-US" sz="2800" baseline="0" dirty="0">
                          <a:solidFill>
                            <a:schemeClr val="tx1"/>
                          </a:solidFill>
                          <a:latin typeface="+mn-lt"/>
                        </a:rPr>
                        <a:t> LIÊN QUAN ĐẾN HỆ NỘI TIẾT</a:t>
                      </a:r>
                      <a:endParaRPr lang="en-US" sz="2800" dirty="0">
                        <a:solidFill>
                          <a:schemeClr val="tx1"/>
                        </a:solidFill>
                        <a:latin typeface="+mn-lt"/>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endParaRPr lang="vi-VN" sz="2800" dirty="0">
                        <a:solidFill>
                          <a:schemeClr val="tx1"/>
                        </a:solidFill>
                        <a:latin typeface="+mn-lt"/>
                        <a:cs typeface="Calibri" panose="020F0502020204030204" pitchFamily="34" charset="0"/>
                      </a:endParaRPr>
                    </a:p>
                    <a:p>
                      <a:pPr algn="ctr"/>
                      <a:r>
                        <a:rPr lang="vi-VN" sz="2800" dirty="0">
                          <a:solidFill>
                            <a:schemeClr val="tx1"/>
                          </a:solidFill>
                          <a:latin typeface="+mn-lt"/>
                          <a:cs typeface="Calibri" panose="020F0502020204030204" pitchFamily="34" charset="0"/>
                        </a:rPr>
                        <a:t>NGUYÊN</a:t>
                      </a:r>
                      <a:r>
                        <a:rPr lang="vi-VN" sz="2800" baseline="0" dirty="0">
                          <a:solidFill>
                            <a:schemeClr val="tx1"/>
                          </a:solidFill>
                          <a:latin typeface="+mn-lt"/>
                          <a:cs typeface="Calibri" panose="020F0502020204030204" pitchFamily="34" charset="0"/>
                        </a:rPr>
                        <a:t> NHÂN</a:t>
                      </a:r>
                      <a:endParaRPr lang="en-US" sz="2800" dirty="0">
                        <a:solidFill>
                          <a:schemeClr val="tx1"/>
                        </a:solidFill>
                        <a:latin typeface="+mn-lt"/>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endParaRPr lang="vi-VN" sz="2800" dirty="0">
                        <a:solidFill>
                          <a:schemeClr val="tx1"/>
                        </a:solidFill>
                        <a:latin typeface="+mn-lt"/>
                        <a:cs typeface="Calibri" panose="020F0502020204030204" pitchFamily="34" charset="0"/>
                      </a:endParaRPr>
                    </a:p>
                    <a:p>
                      <a:pPr algn="ctr"/>
                      <a:r>
                        <a:rPr lang="vi-VN" sz="2800" dirty="0">
                          <a:solidFill>
                            <a:schemeClr val="tx1"/>
                          </a:solidFill>
                          <a:latin typeface="+mn-lt"/>
                          <a:cs typeface="Calibri" panose="020F0502020204030204" pitchFamily="34" charset="0"/>
                        </a:rPr>
                        <a:t>BIỂU</a:t>
                      </a:r>
                      <a:r>
                        <a:rPr lang="vi-VN" sz="2800" baseline="0" dirty="0">
                          <a:solidFill>
                            <a:schemeClr val="tx1"/>
                          </a:solidFill>
                          <a:latin typeface="+mn-lt"/>
                          <a:cs typeface="Calibri" panose="020F0502020204030204" pitchFamily="34" charset="0"/>
                        </a:rPr>
                        <a:t> HIỆN</a:t>
                      </a:r>
                      <a:endParaRPr lang="en-US" sz="2800" dirty="0">
                        <a:solidFill>
                          <a:schemeClr val="tx1"/>
                        </a:solidFill>
                        <a:latin typeface="+mn-lt"/>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endParaRPr lang="vi-VN" sz="2800" dirty="0">
                        <a:solidFill>
                          <a:schemeClr val="tx1"/>
                        </a:solidFill>
                        <a:latin typeface="+mn-lt"/>
                        <a:cs typeface="Calibri" panose="020F0502020204030204" pitchFamily="34" charset="0"/>
                      </a:endParaRPr>
                    </a:p>
                    <a:p>
                      <a:pPr algn="ctr"/>
                      <a:r>
                        <a:rPr lang="vi-VN" sz="2800" dirty="0">
                          <a:solidFill>
                            <a:schemeClr val="tx1"/>
                          </a:solidFill>
                          <a:latin typeface="+mn-lt"/>
                          <a:cs typeface="Calibri" panose="020F0502020204030204" pitchFamily="34" charset="0"/>
                        </a:rPr>
                        <a:t>BIỆN</a:t>
                      </a:r>
                      <a:r>
                        <a:rPr lang="vi-VN" sz="2800" baseline="0" dirty="0">
                          <a:solidFill>
                            <a:schemeClr val="tx1"/>
                          </a:solidFill>
                          <a:latin typeface="+mn-lt"/>
                          <a:cs typeface="Calibri" panose="020F0502020204030204" pitchFamily="34" charset="0"/>
                        </a:rPr>
                        <a:t> PHÁP PHÒNG CHỐNG</a:t>
                      </a:r>
                      <a:endParaRPr lang="en-US" sz="2800" dirty="0">
                        <a:solidFill>
                          <a:schemeClr val="tx1"/>
                        </a:solidFill>
                        <a:latin typeface="+mn-lt"/>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99584681"/>
                  </a:ext>
                </a:extLst>
              </a:tr>
              <a:tr h="2804274">
                <a:tc>
                  <a:txBody>
                    <a:bodyPr/>
                    <a:lstStyle/>
                    <a:p>
                      <a:endParaRPr lang="en-US" sz="2400" dirty="0">
                        <a:latin typeface="Calibri" panose="020F0502020204030204" pitchFamily="34" charset="0"/>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endParaRPr lang="en-US" sz="2400" dirty="0">
                        <a:latin typeface="Calibri" panose="020F0502020204030204" pitchFamily="34" charset="0"/>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endParaRPr lang="en-US" sz="2400" dirty="0">
                        <a:latin typeface="Calibri" panose="020F0502020204030204" pitchFamily="34" charset="0"/>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endParaRPr lang="en-US" sz="2400" dirty="0">
                        <a:latin typeface="Calibri" panose="020F0502020204030204" pitchFamily="34" charset="0"/>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3093234"/>
                  </a:ext>
                </a:extLst>
              </a:tr>
              <a:tr h="2804274">
                <a:tc>
                  <a:txBody>
                    <a:bodyPr/>
                    <a:lstStyle/>
                    <a:p>
                      <a:endParaRPr lang="en-US" sz="2400">
                        <a:latin typeface="Calibri" panose="020F0502020204030204" pitchFamily="34" charset="0"/>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endParaRPr lang="en-US" sz="2400" dirty="0">
                        <a:latin typeface="Calibri" panose="020F0502020204030204" pitchFamily="34" charset="0"/>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r>
                        <a:rPr lang="vi-VN" sz="2400" dirty="0">
                          <a:latin typeface="Calibri" panose="020F0502020204030204" pitchFamily="34" charset="0"/>
                          <a:cs typeface="Calibri" panose="020F0502020204030204" pitchFamily="34" charset="0"/>
                        </a:rPr>
                        <a:t>.</a:t>
                      </a:r>
                    </a:p>
                    <a:p>
                      <a:endParaRPr lang="en-US" sz="2400" dirty="0">
                        <a:latin typeface="Calibri" panose="020F0502020204030204" pitchFamily="34" charset="0"/>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endParaRPr lang="en-US" sz="2400" dirty="0">
                        <a:solidFill>
                          <a:schemeClr val="tx1"/>
                        </a:solidFill>
                        <a:latin typeface="Calibri" panose="020F0502020204030204" pitchFamily="34" charset="0"/>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40610868"/>
                  </a:ext>
                </a:extLst>
              </a:tr>
            </a:tbl>
          </a:graphicData>
        </a:graphic>
      </p:graphicFrame>
      <p:sp>
        <p:nvSpPr>
          <p:cNvPr id="5" name="TextBox 4"/>
          <p:cNvSpPr txBox="1"/>
          <p:nvPr/>
        </p:nvSpPr>
        <p:spPr>
          <a:xfrm>
            <a:off x="930966" y="4686300"/>
            <a:ext cx="2152302" cy="954053"/>
          </a:xfrm>
          <a:prstGeom prst="rect">
            <a:avLst/>
          </a:prstGeom>
          <a:noFill/>
        </p:spPr>
        <p:txBody>
          <a:bodyPr wrap="square" lIns="91386" tIns="45693" rIns="91386" bIns="45693" rtlCol="0">
            <a:spAutoFit/>
          </a:bodyPr>
          <a:lstStyle/>
          <a:p>
            <a:r>
              <a:rPr lang="vi-VN" sz="2800" dirty="0">
                <a:solidFill>
                  <a:prstClr val="black"/>
                </a:solidFill>
                <a:latin typeface="Arial" pitchFamily="34" charset="0"/>
                <a:cs typeface="Arial" pitchFamily="34" charset="0"/>
              </a:rPr>
              <a:t>Bệnh đái tháo đường</a:t>
            </a:r>
          </a:p>
        </p:txBody>
      </p:sp>
      <p:sp>
        <p:nvSpPr>
          <p:cNvPr id="11" name="TextBox 10"/>
          <p:cNvSpPr txBox="1"/>
          <p:nvPr/>
        </p:nvSpPr>
        <p:spPr>
          <a:xfrm>
            <a:off x="930974" y="7634939"/>
            <a:ext cx="1999902" cy="1200329"/>
          </a:xfrm>
          <a:prstGeom prst="rect">
            <a:avLst/>
          </a:prstGeom>
          <a:noFill/>
        </p:spPr>
        <p:txBody>
          <a:bodyPr wrap="square" lIns="91386" tIns="45693" rIns="91386" bIns="45693" rtlCol="0">
            <a:spAutoFit/>
          </a:bodyPr>
          <a:lstStyle/>
          <a:p>
            <a:pPr algn="just"/>
            <a:r>
              <a:rPr lang="vi-VN" sz="2400" dirty="0">
                <a:solidFill>
                  <a:prstClr val="black"/>
                </a:solidFill>
                <a:latin typeface="Arial" pitchFamily="34" charset="0"/>
                <a:cs typeface="Arial" pitchFamily="34" charset="0"/>
              </a:rPr>
              <a:t>Bệnh bướu cổ</a:t>
            </a:r>
            <a:r>
              <a:rPr lang="en-US" sz="2400" dirty="0">
                <a:solidFill>
                  <a:prstClr val="black"/>
                </a:solidFill>
                <a:latin typeface="Arial" pitchFamily="34" charset="0"/>
                <a:cs typeface="Arial" pitchFamily="34" charset="0"/>
              </a:rPr>
              <a:t> </a:t>
            </a:r>
            <a:r>
              <a:rPr lang="vi-VN" sz="2400" dirty="0">
                <a:solidFill>
                  <a:prstClr val="black"/>
                </a:solidFill>
                <a:latin typeface="Arial" pitchFamily="34" charset="0"/>
                <a:cs typeface="Arial" pitchFamily="34" charset="0"/>
              </a:rPr>
              <a:t>do thiếu Iodine</a:t>
            </a:r>
          </a:p>
        </p:txBody>
      </p:sp>
      <p:sp>
        <p:nvSpPr>
          <p:cNvPr id="20" name="TextBox 19"/>
          <p:cNvSpPr txBox="1"/>
          <p:nvPr/>
        </p:nvSpPr>
        <p:spPr>
          <a:xfrm>
            <a:off x="7620008" y="9182108"/>
            <a:ext cx="1142183" cy="369332"/>
          </a:xfrm>
          <a:prstGeom prst="rect">
            <a:avLst/>
          </a:prstGeom>
          <a:noFill/>
        </p:spPr>
        <p:txBody>
          <a:bodyPr wrap="square" lIns="91386" tIns="45693" rIns="91386" bIns="45693" rtlCol="0">
            <a:spAutoFit/>
          </a:bodyPr>
          <a:lstStyle/>
          <a:p>
            <a:endParaRPr lang="en-US">
              <a:solidFill>
                <a:prstClr val="black"/>
              </a:solidFill>
            </a:endParaRPr>
          </a:p>
        </p:txBody>
      </p:sp>
      <p:sp>
        <p:nvSpPr>
          <p:cNvPr id="25" name="TextBox 24"/>
          <p:cNvSpPr txBox="1"/>
          <p:nvPr/>
        </p:nvSpPr>
        <p:spPr>
          <a:xfrm>
            <a:off x="2286000" y="266700"/>
            <a:ext cx="8350820" cy="646276"/>
          </a:xfrm>
          <a:prstGeom prst="rect">
            <a:avLst/>
          </a:prstGeom>
          <a:noFill/>
        </p:spPr>
        <p:txBody>
          <a:bodyPr wrap="square" lIns="91386" tIns="45693" rIns="91386" bIns="45693" rtlCol="0">
            <a:spAutoFit/>
          </a:bodyPr>
          <a:lstStyle/>
          <a:p>
            <a:r>
              <a:rPr lang="en-US" sz="3600" dirty="0">
                <a:solidFill>
                  <a:srgbClr val="FF0000"/>
                </a:solidFill>
                <a:latin typeface="Arial" pitchFamily="34" charset="0"/>
                <a:cs typeface="Arial" pitchFamily="34" charset="0"/>
              </a:rPr>
              <a:t>II. </a:t>
            </a:r>
            <a:r>
              <a:rPr lang="en-US" sz="3600" dirty="0" err="1">
                <a:solidFill>
                  <a:srgbClr val="FF0000"/>
                </a:solidFill>
                <a:latin typeface="Arial" pitchFamily="34" charset="0"/>
                <a:cs typeface="Arial" pitchFamily="34" charset="0"/>
              </a:rPr>
              <a:t>Bệnh</a:t>
            </a:r>
            <a:r>
              <a:rPr lang="en-US" sz="3600" dirty="0">
                <a:solidFill>
                  <a:srgbClr val="FF0000"/>
                </a:solidFill>
                <a:latin typeface="Arial" pitchFamily="34" charset="0"/>
                <a:cs typeface="Arial" pitchFamily="34" charset="0"/>
              </a:rPr>
              <a:t> liên quan đến hệ nội tiết</a:t>
            </a:r>
          </a:p>
        </p:txBody>
      </p:sp>
      <p:sp>
        <p:nvSpPr>
          <p:cNvPr id="2" name="TextBox 1"/>
          <p:cNvSpPr txBox="1"/>
          <p:nvPr/>
        </p:nvSpPr>
        <p:spPr>
          <a:xfrm>
            <a:off x="4495800" y="1181102"/>
            <a:ext cx="13487400" cy="369332"/>
          </a:xfrm>
          <a:prstGeom prst="rect">
            <a:avLst/>
          </a:prstGeom>
          <a:noFill/>
        </p:spPr>
        <p:txBody>
          <a:bodyPr wrap="square" lIns="91386" tIns="45693" rIns="91386" bIns="45693" rtlCol="0">
            <a:spAutoFit/>
          </a:bodyPr>
          <a:lstStyle/>
          <a:p>
            <a:endParaRPr lang="en-US" dirty="0">
              <a:solidFill>
                <a:prstClr val="black"/>
              </a:solidFill>
            </a:endParaRPr>
          </a:p>
        </p:txBody>
      </p:sp>
      <p:sp>
        <p:nvSpPr>
          <p:cNvPr id="3" name="Rectangle 2"/>
          <p:cNvSpPr/>
          <p:nvPr/>
        </p:nvSpPr>
        <p:spPr>
          <a:xfrm>
            <a:off x="1447801" y="876300"/>
            <a:ext cx="16687798" cy="954053"/>
          </a:xfrm>
          <a:prstGeom prst="rect">
            <a:avLst/>
          </a:prstGeom>
        </p:spPr>
        <p:txBody>
          <a:bodyPr wrap="square" lIns="91386" tIns="45693" rIns="91386" bIns="45693">
            <a:spAutoFit/>
          </a:bodyPr>
          <a:lstStyle/>
          <a:p>
            <a:r>
              <a:rPr lang="en-US" sz="2800" dirty="0">
                <a:solidFill>
                  <a:srgbClr val="000000"/>
                </a:solidFill>
                <a:latin typeface="Arial" pitchFamily="34" charset="0"/>
                <a:ea typeface="Times New Roman"/>
                <a:cs typeface="Arial" pitchFamily="34" charset="0"/>
              </a:rPr>
              <a:t>Xem video về bệnh tiểu đường, nghiên cứu thông tin SGK/159 → hoàn thành thông tin về bệnh đái tháo đường và bướu cổ do thiếu Iodine qua bảng dưới đây</a:t>
            </a:r>
            <a:endParaRPr lang="en-US" sz="2800" dirty="0">
              <a:solidFill>
                <a:prstClr val="black"/>
              </a:solidFill>
              <a:latin typeface="Arial" pitchFamily="34" charset="0"/>
              <a:cs typeface="Arial" pitchFamily="34" charset="0"/>
            </a:endParaRPr>
          </a:p>
        </p:txBody>
      </p:sp>
      <p:sp>
        <p:nvSpPr>
          <p:cNvPr id="4" name="TextBox 3"/>
          <p:cNvSpPr txBox="1"/>
          <p:nvPr/>
        </p:nvSpPr>
        <p:spPr>
          <a:xfrm>
            <a:off x="3567377" y="4646647"/>
            <a:ext cx="4738709" cy="954053"/>
          </a:xfrm>
          <a:prstGeom prst="rect">
            <a:avLst/>
          </a:prstGeom>
          <a:noFill/>
        </p:spPr>
        <p:txBody>
          <a:bodyPr wrap="square" lIns="91386" tIns="45693" rIns="91386" bIns="45693" rtlCol="0">
            <a:spAutoFit/>
          </a:bodyPr>
          <a:lstStyle/>
          <a:p>
            <a:r>
              <a:rPr lang="en-US" sz="2800" dirty="0">
                <a:solidFill>
                  <a:srgbClr val="000000"/>
                </a:solidFill>
                <a:latin typeface="Arial" pitchFamily="34" charset="0"/>
                <a:ea typeface="Times New Roman"/>
                <a:cs typeface="Arial" pitchFamily="34" charset="0"/>
              </a:rPr>
              <a:t>Rối loạn chuyển hóa glucozơ trong máu.</a:t>
            </a:r>
            <a:endParaRPr lang="en-US" sz="2800" dirty="0">
              <a:latin typeface="Arial" pitchFamily="34" charset="0"/>
              <a:cs typeface="Arial" pitchFamily="34" charset="0"/>
            </a:endParaRPr>
          </a:p>
        </p:txBody>
      </p:sp>
      <p:sp>
        <p:nvSpPr>
          <p:cNvPr id="6" name="TextBox 5"/>
          <p:cNvSpPr txBox="1"/>
          <p:nvPr/>
        </p:nvSpPr>
        <p:spPr>
          <a:xfrm>
            <a:off x="8504796" y="4672960"/>
            <a:ext cx="4648200" cy="1384940"/>
          </a:xfrm>
          <a:prstGeom prst="rect">
            <a:avLst/>
          </a:prstGeom>
          <a:noFill/>
        </p:spPr>
        <p:txBody>
          <a:bodyPr wrap="square" lIns="91386" tIns="45693" rIns="91386" bIns="45693" rtlCol="0">
            <a:spAutoFit/>
          </a:bodyPr>
          <a:lstStyle/>
          <a:p>
            <a:pPr lvl="0"/>
            <a:r>
              <a:rPr lang="en-US" sz="2800" dirty="0">
                <a:solidFill>
                  <a:srgbClr val="000000"/>
                </a:solidFill>
                <a:latin typeface="Arial" pitchFamily="34" charset="0"/>
                <a:ea typeface="Times New Roman"/>
                <a:cs typeface="Arial" pitchFamily="34" charset="0"/>
              </a:rPr>
              <a:t>Ăn nhiều, uống nhiều nước, đi tiểu nhiều, sụt cân, mù lòa…</a:t>
            </a:r>
            <a:endParaRPr lang="en-US" sz="2800" dirty="0">
              <a:solidFill>
                <a:prstClr val="black"/>
              </a:solidFill>
              <a:latin typeface="Arial" pitchFamily="34" charset="0"/>
              <a:cs typeface="Arial" pitchFamily="34" charset="0"/>
            </a:endParaRPr>
          </a:p>
        </p:txBody>
      </p:sp>
      <p:sp>
        <p:nvSpPr>
          <p:cNvPr id="7" name="TextBox 6"/>
          <p:cNvSpPr txBox="1"/>
          <p:nvPr/>
        </p:nvSpPr>
        <p:spPr>
          <a:xfrm>
            <a:off x="13152996" y="4250461"/>
            <a:ext cx="4982603" cy="1578839"/>
          </a:xfrm>
          <a:prstGeom prst="rect">
            <a:avLst/>
          </a:prstGeom>
          <a:noFill/>
        </p:spPr>
        <p:txBody>
          <a:bodyPr wrap="square" lIns="91386" tIns="45693" rIns="91386" bIns="45693" rtlCol="0">
            <a:spAutoFit/>
          </a:bodyPr>
          <a:lstStyle/>
          <a:p>
            <a:pPr lvl="0" algn="just">
              <a:lnSpc>
                <a:spcPct val="115000"/>
              </a:lnSpc>
            </a:pPr>
            <a:r>
              <a:rPr lang="en-US" sz="2800" dirty="0">
                <a:solidFill>
                  <a:srgbClr val="000000"/>
                </a:solidFill>
                <a:latin typeface="Arial" pitchFamily="34" charset="0"/>
                <a:ea typeface="Times New Roman"/>
                <a:cs typeface="Arial" pitchFamily="34" charset="0"/>
              </a:rPr>
              <a:t>- Có chế độ ăn uốn hợp lý: hạn chế đường, muối, tăng cường chất xơ…</a:t>
            </a:r>
            <a:endParaRPr lang="en-US" sz="2800" dirty="0">
              <a:solidFill>
                <a:prstClr val="black"/>
              </a:solidFill>
              <a:latin typeface="Arial" pitchFamily="34" charset="0"/>
              <a:ea typeface="Times New Roman"/>
              <a:cs typeface="Arial" pitchFamily="34" charset="0"/>
            </a:endParaRPr>
          </a:p>
        </p:txBody>
      </p:sp>
      <p:sp>
        <p:nvSpPr>
          <p:cNvPr id="8" name="TextBox 7"/>
          <p:cNvSpPr txBox="1"/>
          <p:nvPr/>
        </p:nvSpPr>
        <p:spPr>
          <a:xfrm>
            <a:off x="13182600" y="5977234"/>
            <a:ext cx="4571999" cy="523166"/>
          </a:xfrm>
          <a:prstGeom prst="rect">
            <a:avLst/>
          </a:prstGeom>
          <a:noFill/>
        </p:spPr>
        <p:txBody>
          <a:bodyPr wrap="square" lIns="91386" tIns="45693" rIns="91386" bIns="45693" rtlCol="0">
            <a:spAutoFit/>
          </a:bodyPr>
          <a:lstStyle/>
          <a:p>
            <a:pPr lvl="0"/>
            <a:r>
              <a:rPr lang="en-US" sz="2800" dirty="0">
                <a:solidFill>
                  <a:srgbClr val="000000"/>
                </a:solidFill>
                <a:latin typeface="Arial" pitchFamily="34" charset="0"/>
                <a:ea typeface="Times New Roman"/>
                <a:cs typeface="Arial" pitchFamily="34" charset="0"/>
              </a:rPr>
              <a:t>- Luyện tập TDTD…</a:t>
            </a:r>
            <a:endParaRPr lang="en-US" sz="2800" dirty="0">
              <a:solidFill>
                <a:prstClr val="black"/>
              </a:solidFill>
              <a:latin typeface="Arial" pitchFamily="34" charset="0"/>
              <a:cs typeface="Arial" pitchFamily="34" charset="0"/>
            </a:endParaRPr>
          </a:p>
        </p:txBody>
      </p:sp>
      <p:sp>
        <p:nvSpPr>
          <p:cNvPr id="9" name="TextBox 8"/>
          <p:cNvSpPr txBox="1"/>
          <p:nvPr/>
        </p:nvSpPr>
        <p:spPr>
          <a:xfrm>
            <a:off x="3506604" y="7316386"/>
            <a:ext cx="4759491" cy="2246714"/>
          </a:xfrm>
          <a:prstGeom prst="rect">
            <a:avLst/>
          </a:prstGeom>
          <a:noFill/>
        </p:spPr>
        <p:txBody>
          <a:bodyPr wrap="square" lIns="91386" tIns="45693" rIns="91386" bIns="45693" rtlCol="0">
            <a:spAutoFit/>
          </a:bodyPr>
          <a:lstStyle/>
          <a:p>
            <a:pPr algn="just"/>
            <a:r>
              <a:rPr lang="en-US" sz="2800" dirty="0">
                <a:solidFill>
                  <a:srgbClr val="000000"/>
                </a:solidFill>
                <a:latin typeface="Arial" pitchFamily="34" charset="0"/>
                <a:ea typeface="Times New Roman"/>
                <a:cs typeface="Arial" pitchFamily="34" charset="0"/>
              </a:rPr>
              <a:t>Do thiếu iodine nên TH không được tiết ra → tuyến yên tiết TSH tăng cường hoạt động của tuyến giáp → tuyến giáp phình to</a:t>
            </a:r>
            <a:endParaRPr lang="en-US" sz="2800" dirty="0">
              <a:latin typeface="Arial" pitchFamily="34" charset="0"/>
              <a:cs typeface="Arial" pitchFamily="34" charset="0"/>
            </a:endParaRPr>
          </a:p>
        </p:txBody>
      </p:sp>
      <p:sp>
        <p:nvSpPr>
          <p:cNvPr id="21" name="TextBox 20"/>
          <p:cNvSpPr txBox="1"/>
          <p:nvPr/>
        </p:nvSpPr>
        <p:spPr>
          <a:xfrm>
            <a:off x="8509109" y="7115505"/>
            <a:ext cx="4582355" cy="1083319"/>
          </a:xfrm>
          <a:prstGeom prst="rect">
            <a:avLst/>
          </a:prstGeom>
          <a:noFill/>
        </p:spPr>
        <p:txBody>
          <a:bodyPr wrap="square" lIns="91386" tIns="45693" rIns="91386" bIns="45693" rtlCol="0">
            <a:spAutoFit/>
          </a:bodyPr>
          <a:lstStyle/>
          <a:p>
            <a:pPr algn="just">
              <a:lnSpc>
                <a:spcPct val="115000"/>
              </a:lnSpc>
            </a:pPr>
            <a:r>
              <a:rPr lang="en-US" sz="2800" dirty="0">
                <a:solidFill>
                  <a:srgbClr val="000000"/>
                </a:solidFill>
                <a:latin typeface="Arial" pitchFamily="34" charset="0"/>
                <a:ea typeface="Times New Roman"/>
                <a:cs typeface="Arial" pitchFamily="34" charset="0"/>
              </a:rPr>
              <a:t>- Trẻ em chậm lớn, trí tuệ kém phát triển</a:t>
            </a:r>
            <a:endParaRPr lang="en-US" sz="2800" dirty="0">
              <a:latin typeface="Arial" pitchFamily="34" charset="0"/>
              <a:ea typeface="Times New Roman"/>
              <a:cs typeface="Arial" pitchFamily="34" charset="0"/>
            </a:endParaRPr>
          </a:p>
        </p:txBody>
      </p:sp>
      <p:sp>
        <p:nvSpPr>
          <p:cNvPr id="23" name="TextBox 22"/>
          <p:cNvSpPr txBox="1"/>
          <p:nvPr/>
        </p:nvSpPr>
        <p:spPr>
          <a:xfrm>
            <a:off x="8504796" y="8381748"/>
            <a:ext cx="4759491" cy="1384940"/>
          </a:xfrm>
          <a:prstGeom prst="rect">
            <a:avLst/>
          </a:prstGeom>
          <a:noFill/>
        </p:spPr>
        <p:txBody>
          <a:bodyPr wrap="square" lIns="91386" tIns="45693" rIns="91386" bIns="45693" rtlCol="0">
            <a:spAutoFit/>
          </a:bodyPr>
          <a:lstStyle/>
          <a:p>
            <a:r>
              <a:rPr lang="en-US" sz="2800" dirty="0">
                <a:solidFill>
                  <a:srgbClr val="000000"/>
                </a:solidFill>
                <a:latin typeface="Arial" pitchFamily="34" charset="0"/>
                <a:ea typeface="Times New Roman"/>
                <a:cs typeface="Arial" pitchFamily="34" charset="0"/>
              </a:rPr>
              <a:t>- Người lớn: Trí nhớ giảm sút, hoạt động thần kinh suy giảm.</a:t>
            </a:r>
            <a:endParaRPr lang="en-US" sz="2800" dirty="0">
              <a:latin typeface="Arial" pitchFamily="34" charset="0"/>
              <a:cs typeface="Arial" pitchFamily="34" charset="0"/>
            </a:endParaRPr>
          </a:p>
        </p:txBody>
      </p:sp>
      <p:sp>
        <p:nvSpPr>
          <p:cNvPr id="24" name="TextBox 23"/>
          <p:cNvSpPr txBox="1"/>
          <p:nvPr/>
        </p:nvSpPr>
        <p:spPr>
          <a:xfrm>
            <a:off x="13264286" y="7290073"/>
            <a:ext cx="4718913" cy="1815827"/>
          </a:xfrm>
          <a:prstGeom prst="rect">
            <a:avLst/>
          </a:prstGeom>
          <a:noFill/>
        </p:spPr>
        <p:txBody>
          <a:bodyPr wrap="square" lIns="91386" tIns="45693" rIns="91386" bIns="45693" rtlCol="0">
            <a:spAutoFit/>
          </a:bodyPr>
          <a:lstStyle/>
          <a:p>
            <a:pPr algn="just"/>
            <a:r>
              <a:rPr lang="en-US" sz="2800" dirty="0">
                <a:solidFill>
                  <a:srgbClr val="000000"/>
                </a:solidFill>
                <a:latin typeface="Arial" pitchFamily="34" charset="0"/>
                <a:ea typeface="Times New Roman"/>
                <a:cs typeface="Arial" pitchFamily="34" charset="0"/>
              </a:rPr>
              <a:t>Khẩu phần ăn bổ sung nguyên tố iodine, hạn chế thực phẩm không có lợi cho tuyến giáp.</a:t>
            </a:r>
            <a:endParaRPr lang="en-US" sz="2800" dirty="0">
              <a:latin typeface="Arial" pitchFamily="34" charset="0"/>
              <a:cs typeface="Arial" pitchFamily="34" charset="0"/>
            </a:endParaRPr>
          </a:p>
        </p:txBody>
      </p:sp>
    </p:spTree>
    <p:extLst>
      <p:ext uri="{BB962C8B-B14F-4D97-AF65-F5344CB8AC3E}">
        <p14:creationId xmlns:p14="http://schemas.microsoft.com/office/powerpoint/2010/main" val="1211702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arn(inVertical)">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barn(inVertical)">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arn(inVertical)">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barn(inVertical)">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barn(inVertical)">
                                      <p:cBhvr>
                                        <p:cTn id="6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3" grpId="0"/>
      <p:bldP spid="4" grpId="0"/>
      <p:bldP spid="6" grpId="0"/>
      <p:bldP spid="7" grpId="0"/>
      <p:bldP spid="8" grpId="0"/>
      <p:bldP spid="9" grpId="0"/>
      <p:bldP spid="21" grpId="0"/>
      <p:bldP spid="23"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9144000" y="2768437"/>
            <a:ext cx="7772400" cy="6616638"/>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p>
        </p:txBody>
      </p:sp>
      <p:sp>
        <p:nvSpPr>
          <p:cNvPr id="13" name="Rounded Rectangle 12"/>
          <p:cNvSpPr/>
          <p:nvPr/>
        </p:nvSpPr>
        <p:spPr>
          <a:xfrm>
            <a:off x="477147" y="2781300"/>
            <a:ext cx="7219053" cy="6603775"/>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p>
        </p:txBody>
      </p:sp>
      <p:sp>
        <p:nvSpPr>
          <p:cNvPr id="3" name="TextBox 3"/>
          <p:cNvSpPr txBox="1"/>
          <p:nvPr/>
        </p:nvSpPr>
        <p:spPr>
          <a:xfrm>
            <a:off x="1403909" y="4450258"/>
            <a:ext cx="6028964" cy="769442"/>
          </a:xfrm>
          <a:prstGeom prst="rect">
            <a:avLst/>
          </a:prstGeom>
        </p:spPr>
        <p:txBody>
          <a:bodyPr lIns="0" tIns="0" rIns="0" bIns="0" rtlCol="0" anchor="t">
            <a:spAutoFit/>
          </a:bodyPr>
          <a:lstStyle/>
          <a:p>
            <a:pPr>
              <a:lnSpc>
                <a:spcPts val="2976"/>
              </a:lnSpc>
            </a:pPr>
            <a:r>
              <a:rPr lang="en-US" sz="2800" dirty="0">
                <a:latin typeface="Arial" panose="020B0604020202020204" pitchFamily="34" charset="0"/>
                <a:cs typeface="Arial" panose="020B0604020202020204" pitchFamily="34" charset="0"/>
              </a:rPr>
              <a:t>1. </a:t>
            </a:r>
            <a:r>
              <a:rPr lang="en-US" sz="2800" dirty="0" err="1">
                <a:latin typeface="Arial" panose="020B0604020202020204" pitchFamily="34" charset="0"/>
                <a:cs typeface="Arial" panose="020B0604020202020204" pitchFamily="34" charset="0"/>
              </a:rPr>
              <a:t>Bổ</a:t>
            </a:r>
            <a:r>
              <a:rPr lang="en-US" sz="2800" dirty="0">
                <a:latin typeface="Arial" panose="020B0604020202020204" pitchFamily="34" charset="0"/>
                <a:cs typeface="Arial" panose="020B0604020202020204" pitchFamily="34" charset="0"/>
              </a:rPr>
              <a:t> sung </a:t>
            </a:r>
            <a:r>
              <a:rPr lang="en-US" sz="2800" dirty="0" err="1">
                <a:latin typeface="Arial" panose="020B0604020202020204" pitchFamily="34" charset="0"/>
                <a:cs typeface="Arial" panose="020B0604020202020204" pitchFamily="34" charset="0"/>
              </a:rPr>
              <a:t>thức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ăn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có</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chứa</a:t>
            </a:r>
            <a:r>
              <a:rPr lang="en-US" sz="2800" dirty="0">
                <a:latin typeface="Arial" panose="020B0604020202020204" pitchFamily="34" charset="0"/>
                <a:cs typeface="Arial" panose="020B0604020202020204" pitchFamily="34" charset="0"/>
              </a:rPr>
              <a:t> Iodine </a:t>
            </a:r>
            <a:r>
              <a:rPr lang="en-US" sz="2800" dirty="0" err="1">
                <a:latin typeface="Arial" panose="020B0604020202020204" pitchFamily="34" charset="0"/>
                <a:cs typeface="Arial" panose="020B0604020202020204" pitchFamily="34" charset="0"/>
              </a:rPr>
              <a:t>trong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khẩu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phần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ăn</a:t>
            </a:r>
            <a:endParaRPr lang="en-US" sz="2800" dirty="0">
              <a:latin typeface="Arial" panose="020B0604020202020204" pitchFamily="34" charset="0"/>
              <a:cs typeface="Arial" panose="020B0604020202020204" pitchFamily="34" charset="0"/>
            </a:endParaRPr>
          </a:p>
        </p:txBody>
      </p:sp>
      <p:sp>
        <p:nvSpPr>
          <p:cNvPr id="4" name="TextBox 4"/>
          <p:cNvSpPr txBox="1"/>
          <p:nvPr/>
        </p:nvSpPr>
        <p:spPr>
          <a:xfrm>
            <a:off x="2414450" y="3296974"/>
            <a:ext cx="6028964" cy="846386"/>
          </a:xfrm>
          <a:prstGeom prst="rect">
            <a:avLst/>
          </a:prstGeom>
        </p:spPr>
        <p:txBody>
          <a:bodyPr lIns="0" tIns="0" rIns="0" bIns="0" rtlCol="0" anchor="t">
            <a:spAutoFit/>
          </a:bodyPr>
          <a:lstStyle/>
          <a:p>
            <a:pPr>
              <a:lnSpc>
                <a:spcPts val="6599"/>
              </a:lnSpc>
            </a:pPr>
            <a:r>
              <a:rPr lang="en-US" sz="5600" spc="182">
                <a:latin typeface="Arial" panose="020B0604020202020204" pitchFamily="34" charset="0"/>
                <a:cs typeface="Arial" panose="020B0604020202020204" pitchFamily="34" charset="0"/>
              </a:rPr>
              <a:t>BIỆN PHÁP</a:t>
            </a:r>
          </a:p>
        </p:txBody>
      </p:sp>
      <p:sp>
        <p:nvSpPr>
          <p:cNvPr id="5" name="TextBox 5"/>
          <p:cNvSpPr txBox="1"/>
          <p:nvPr/>
        </p:nvSpPr>
        <p:spPr>
          <a:xfrm>
            <a:off x="10887436" y="3001714"/>
            <a:ext cx="5106254" cy="846386"/>
          </a:xfrm>
          <a:prstGeom prst="rect">
            <a:avLst/>
          </a:prstGeom>
        </p:spPr>
        <p:txBody>
          <a:bodyPr wrap="square" lIns="0" tIns="0" rIns="0" bIns="0" rtlCol="0" anchor="t">
            <a:spAutoFit/>
          </a:bodyPr>
          <a:lstStyle/>
          <a:p>
            <a:pPr>
              <a:lnSpc>
                <a:spcPts val="6599"/>
              </a:lnSpc>
            </a:pPr>
            <a:r>
              <a:rPr lang="en-US" sz="5600" spc="182" dirty="0">
                <a:latin typeface="Arial" panose="020B0604020202020204" pitchFamily="34" charset="0"/>
                <a:cs typeface="Arial" panose="020B0604020202020204" pitchFamily="34" charset="0"/>
              </a:rPr>
              <a:t>TÁC DỤNG</a:t>
            </a:r>
          </a:p>
        </p:txBody>
      </p:sp>
      <p:sp>
        <p:nvSpPr>
          <p:cNvPr id="6" name="TextBox 6"/>
          <p:cNvSpPr txBox="1"/>
          <p:nvPr/>
        </p:nvSpPr>
        <p:spPr>
          <a:xfrm>
            <a:off x="9964726" y="7498258"/>
            <a:ext cx="6028964" cy="769442"/>
          </a:xfrm>
          <a:prstGeom prst="rect">
            <a:avLst/>
          </a:prstGeom>
        </p:spPr>
        <p:txBody>
          <a:bodyPr lIns="0" tIns="0" rIns="0" bIns="0" rtlCol="0" anchor="t">
            <a:spAutoFit/>
          </a:bodyPr>
          <a:lstStyle/>
          <a:p>
            <a:pPr>
              <a:lnSpc>
                <a:spcPts val="2976"/>
              </a:lnSpc>
            </a:pPr>
            <a:r>
              <a:rPr lang="vi-VN" sz="2800" dirty="0">
                <a:ea typeface="Cambria" panose="02040503050406030204" pitchFamily="18" charset="0"/>
              </a:rPr>
              <a:t>Giúp cho các cơ quan trong cơ thể có thời gian nghỉ ngơi.</a:t>
            </a:r>
            <a:r>
              <a:rPr lang="en-US" sz="2800" dirty="0">
                <a:ea typeface="Cambria" panose="02040503050406030204" pitchFamily="18" charset="0"/>
              </a:rPr>
              <a:t> </a:t>
            </a:r>
          </a:p>
        </p:txBody>
      </p:sp>
      <p:sp>
        <p:nvSpPr>
          <p:cNvPr id="7" name="TextBox 7"/>
          <p:cNvSpPr txBox="1"/>
          <p:nvPr/>
        </p:nvSpPr>
        <p:spPr>
          <a:xfrm>
            <a:off x="577566" y="540881"/>
            <a:ext cx="9030726" cy="1477328"/>
          </a:xfrm>
          <a:prstGeom prst="rect">
            <a:avLst/>
          </a:prstGeom>
        </p:spPr>
        <p:txBody>
          <a:bodyPr wrap="square" lIns="0" tIns="0" rIns="0" bIns="0" rtlCol="0" anchor="t">
            <a:spAutoFit/>
          </a:bodyPr>
          <a:lstStyle/>
          <a:p>
            <a:pPr algn="ctr"/>
            <a:r>
              <a:rPr lang="en-US" sz="3200" dirty="0">
                <a:latin typeface="Arial" panose="020B0604020202020204" pitchFamily="34" charset="0"/>
                <a:cs typeface="Arial" panose="020B0604020202020204" pitchFamily="34" charset="0"/>
              </a:rPr>
              <a:t>2. </a:t>
            </a:r>
            <a:r>
              <a:rPr lang="en-US" sz="3200" dirty="0" err="1">
                <a:latin typeface="Arial" panose="020B0604020202020204" pitchFamily="34" charset="0"/>
                <a:cs typeface="Arial" panose="020B0604020202020204" pitchFamily="34" charset="0"/>
              </a:rPr>
              <a:t>Đề</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xuất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biện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pháp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phòng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tránh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các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bệnh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liên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đến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hệ</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nội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tiết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giúp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bảo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vệ</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sức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khỏe</a:t>
            </a:r>
            <a:r>
              <a:rPr lang="en-US" sz="3200" dirty="0">
                <a:latin typeface="Arial" panose="020B0604020202020204" pitchFamily="34" charset="0"/>
                <a:cs typeface="Arial" panose="020B0604020202020204" pitchFamily="34" charset="0"/>
              </a:rPr>
              <a:t> bản </a:t>
            </a:r>
            <a:r>
              <a:rPr lang="en-US" sz="3200" dirty="0" err="1">
                <a:latin typeface="Arial" panose="020B0604020202020204" pitchFamily="34" charset="0"/>
                <a:cs typeface="Arial" panose="020B0604020202020204" pitchFamily="34" charset="0"/>
              </a:rPr>
              <a:t>thân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gia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đình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nêu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tác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dụng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của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mỗi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biện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pháp</a:t>
            </a:r>
            <a:r>
              <a:rPr lang="en-US" sz="3200" dirty="0">
                <a:latin typeface="Arial" panose="020B0604020202020204" pitchFamily="34" charset="0"/>
                <a:cs typeface="Arial" panose="020B0604020202020204" pitchFamily="34" charset="0"/>
              </a:rPr>
              <a:t>.</a:t>
            </a:r>
          </a:p>
        </p:txBody>
      </p:sp>
      <p:sp>
        <p:nvSpPr>
          <p:cNvPr id="9" name="Freeform 9"/>
          <p:cNvSpPr/>
          <p:nvPr/>
        </p:nvSpPr>
        <p:spPr>
          <a:xfrm>
            <a:off x="0" y="8491046"/>
            <a:ext cx="3789642" cy="1788059"/>
          </a:xfrm>
          <a:custGeom>
            <a:avLst/>
            <a:gdLst/>
            <a:ahLst/>
            <a:cxnLst/>
            <a:rect l="l" t="t" r="r" b="b"/>
            <a:pathLst>
              <a:path w="6676622" h="5960402">
                <a:moveTo>
                  <a:pt x="0" y="0"/>
                </a:moveTo>
                <a:lnTo>
                  <a:pt x="6676622" y="0"/>
                </a:lnTo>
                <a:lnTo>
                  <a:pt x="6676622" y="5960402"/>
                </a:lnTo>
                <a:lnTo>
                  <a:pt x="0" y="596040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8" name="TextBox 8"/>
          <p:cNvSpPr txBox="1"/>
          <p:nvPr/>
        </p:nvSpPr>
        <p:spPr>
          <a:xfrm>
            <a:off x="9144008" y="2552700"/>
            <a:ext cx="1600796" cy="1423467"/>
          </a:xfrm>
          <a:prstGeom prst="rect">
            <a:avLst/>
          </a:prstGeom>
        </p:spPr>
        <p:txBody>
          <a:bodyPr lIns="0" tIns="0" rIns="0" bIns="0" rtlCol="0" anchor="t">
            <a:spAutoFit/>
          </a:bodyPr>
          <a:lstStyle/>
          <a:p>
            <a:pPr algn="ctr">
              <a:lnSpc>
                <a:spcPts val="11099"/>
              </a:lnSpc>
            </a:pPr>
            <a:endParaRPr lang="en-US" sz="11100" spc="167">
              <a:solidFill>
                <a:srgbClr val="764652"/>
              </a:solidFill>
              <a:latin typeface="Bobby Jones"/>
            </a:endParaRPr>
          </a:p>
        </p:txBody>
      </p:sp>
      <p:sp>
        <p:nvSpPr>
          <p:cNvPr id="11" name="Freeform 11"/>
          <p:cNvSpPr/>
          <p:nvPr/>
        </p:nvSpPr>
        <p:spPr>
          <a:xfrm rot="-669489">
            <a:off x="15904669" y="212630"/>
            <a:ext cx="2430065" cy="2381465"/>
          </a:xfrm>
          <a:custGeom>
            <a:avLst/>
            <a:gdLst/>
            <a:ahLst/>
            <a:cxnLst/>
            <a:rect l="l" t="t" r="r" b="b"/>
            <a:pathLst>
              <a:path w="2430065" h="2381464">
                <a:moveTo>
                  <a:pt x="0" y="0"/>
                </a:moveTo>
                <a:lnTo>
                  <a:pt x="2430065" y="0"/>
                </a:lnTo>
                <a:lnTo>
                  <a:pt x="2430065" y="2381464"/>
                </a:lnTo>
                <a:lnTo>
                  <a:pt x="0" y="238146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5" name="TextBox 14"/>
          <p:cNvSpPr txBox="1"/>
          <p:nvPr/>
        </p:nvSpPr>
        <p:spPr>
          <a:xfrm>
            <a:off x="1396982" y="5484847"/>
            <a:ext cx="5384402" cy="954053"/>
          </a:xfrm>
          <a:prstGeom prst="rect">
            <a:avLst/>
          </a:prstGeom>
          <a:noFill/>
        </p:spPr>
        <p:txBody>
          <a:bodyPr wrap="square" lIns="91386" tIns="45693" rIns="91386" bIns="45693" rtlCol="0">
            <a:spAutoFit/>
          </a:bodyPr>
          <a:lstStyle/>
          <a:p>
            <a:r>
              <a:rPr lang="vi-VN" sz="2800" dirty="0">
                <a:latin typeface="Arial" panose="020B0604020202020204" pitchFamily="34" charset="0"/>
                <a:ea typeface="Cambria" panose="02040503050406030204" pitchFamily="18" charset="0"/>
                <a:cs typeface="Arial" panose="020B0604020202020204" pitchFamily="34" charset="0"/>
              </a:rPr>
              <a:t>2. Hạn chế tiêu thụ thức ăn có hàm lượng đường cao</a:t>
            </a:r>
            <a:endParaRPr lang="en-US" sz="2800" dirty="0">
              <a:latin typeface="Arial" panose="020B0604020202020204" pitchFamily="34" charset="0"/>
              <a:ea typeface="Cambria" panose="02040503050406030204" pitchFamily="18" charset="0"/>
              <a:cs typeface="Arial" panose="020B0604020202020204" pitchFamily="34" charset="0"/>
            </a:endParaRPr>
          </a:p>
        </p:txBody>
      </p:sp>
      <p:sp>
        <p:nvSpPr>
          <p:cNvPr id="16" name="TextBox 15"/>
          <p:cNvSpPr txBox="1"/>
          <p:nvPr/>
        </p:nvSpPr>
        <p:spPr>
          <a:xfrm>
            <a:off x="1365813" y="6830134"/>
            <a:ext cx="5384402" cy="523166"/>
          </a:xfrm>
          <a:prstGeom prst="rect">
            <a:avLst/>
          </a:prstGeom>
          <a:noFill/>
        </p:spPr>
        <p:txBody>
          <a:bodyPr wrap="square" lIns="91386" tIns="45693" rIns="91386" bIns="45693" rtlCol="0">
            <a:spAutoFit/>
          </a:bodyPr>
          <a:lstStyle/>
          <a:p>
            <a:r>
              <a:rPr lang="en-US" sz="2800" dirty="0">
                <a:latin typeface="Arial" panose="020B0604020202020204" pitchFamily="34" charset="0"/>
                <a:ea typeface="Cambria" panose="02040503050406030204" pitchFamily="18" charset="0"/>
                <a:cs typeface="Arial" panose="020B0604020202020204" pitchFamily="34" charset="0"/>
              </a:rPr>
              <a:t>3. </a:t>
            </a:r>
            <a:r>
              <a:rPr lang="en-US" sz="2800" dirty="0" err="1">
                <a:latin typeface="Arial" panose="020B0604020202020204" pitchFamily="34" charset="0"/>
                <a:ea typeface="Cambria" panose="02040503050406030204" pitchFamily="18" charset="0"/>
                <a:cs typeface="Arial" panose="020B0604020202020204" pitchFamily="34" charset="0"/>
              </a:rPr>
              <a:t>Tiêm</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phòng</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vắc</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xin</a:t>
            </a:r>
            <a:endParaRPr lang="en-US" sz="2800" dirty="0">
              <a:latin typeface="Arial" panose="020B0604020202020204" pitchFamily="34" charset="0"/>
              <a:ea typeface="Cambria" panose="02040503050406030204" pitchFamily="18" charset="0"/>
              <a:cs typeface="Arial" panose="020B0604020202020204" pitchFamily="34" charset="0"/>
            </a:endParaRPr>
          </a:p>
        </p:txBody>
      </p:sp>
      <p:sp>
        <p:nvSpPr>
          <p:cNvPr id="17" name="TextBox 16"/>
          <p:cNvSpPr txBox="1"/>
          <p:nvPr/>
        </p:nvSpPr>
        <p:spPr>
          <a:xfrm>
            <a:off x="1350573" y="7515934"/>
            <a:ext cx="2672988" cy="523166"/>
          </a:xfrm>
          <a:prstGeom prst="rect">
            <a:avLst/>
          </a:prstGeom>
          <a:noFill/>
        </p:spPr>
        <p:txBody>
          <a:bodyPr wrap="square" lIns="91386" tIns="45693" rIns="91386" bIns="45693" rtlCol="0">
            <a:spAutoFit/>
          </a:bodyPr>
          <a:lstStyle/>
          <a:p>
            <a:r>
              <a:rPr lang="en-US" sz="2800" dirty="0">
                <a:latin typeface="Arial" panose="020B0604020202020204" pitchFamily="34" charset="0"/>
                <a:ea typeface="Cambria" panose="02040503050406030204" pitchFamily="18" charset="0"/>
                <a:cs typeface="Arial" panose="020B0604020202020204" pitchFamily="34" charset="0"/>
              </a:rPr>
              <a:t>4. </a:t>
            </a:r>
            <a:r>
              <a:rPr lang="en-US" sz="2800" dirty="0" err="1">
                <a:latin typeface="Arial" panose="020B0604020202020204" pitchFamily="34" charset="0"/>
                <a:ea typeface="Cambria" panose="02040503050406030204" pitchFamily="18" charset="0"/>
                <a:cs typeface="Arial" panose="020B0604020202020204" pitchFamily="34" charset="0"/>
              </a:rPr>
              <a:t>Ngủ</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đủ</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giấc</a:t>
            </a:r>
            <a:endParaRPr lang="en-US" sz="2800" dirty="0">
              <a:latin typeface="Arial" panose="020B0604020202020204" pitchFamily="34" charset="0"/>
              <a:ea typeface="Cambria" panose="02040503050406030204" pitchFamily="18" charset="0"/>
              <a:cs typeface="Arial" panose="020B0604020202020204" pitchFamily="34" charset="0"/>
            </a:endParaRPr>
          </a:p>
        </p:txBody>
      </p:sp>
      <p:sp>
        <p:nvSpPr>
          <p:cNvPr id="18" name="TextBox 17"/>
          <p:cNvSpPr txBox="1"/>
          <p:nvPr/>
        </p:nvSpPr>
        <p:spPr>
          <a:xfrm>
            <a:off x="1557519" y="8415634"/>
            <a:ext cx="1626507" cy="461666"/>
          </a:xfrm>
          <a:prstGeom prst="rect">
            <a:avLst/>
          </a:prstGeom>
          <a:noFill/>
        </p:spPr>
        <p:txBody>
          <a:bodyPr wrap="square" lIns="91386" tIns="45693" rIns="91386" bIns="45693" rtlCol="0">
            <a:spAutoFit/>
          </a:bodyPr>
          <a:lstStyle/>
          <a:p>
            <a:r>
              <a:rPr lang="en-US" sz="2400" dirty="0">
                <a:solidFill>
                  <a:schemeClr val="accent2">
                    <a:lumMod val="50000"/>
                  </a:schemeClr>
                </a:solidFill>
              </a:rPr>
              <a:t>……</a:t>
            </a:r>
            <a:r>
              <a:rPr lang="en-US" dirty="0">
                <a:solidFill>
                  <a:schemeClr val="accent2">
                    <a:lumMod val="50000"/>
                  </a:schemeClr>
                </a:solidFill>
              </a:rPr>
              <a:t>..</a:t>
            </a:r>
          </a:p>
        </p:txBody>
      </p:sp>
      <p:sp>
        <p:nvSpPr>
          <p:cNvPr id="19" name="TextBox 18"/>
          <p:cNvSpPr txBox="1"/>
          <p:nvPr/>
        </p:nvSpPr>
        <p:spPr>
          <a:xfrm>
            <a:off x="9965369" y="4239334"/>
            <a:ext cx="4360231" cy="523166"/>
          </a:xfrm>
          <a:prstGeom prst="rect">
            <a:avLst/>
          </a:prstGeom>
          <a:noFill/>
        </p:spPr>
        <p:txBody>
          <a:bodyPr wrap="square" lIns="91386" tIns="45693" rIns="91386" bIns="45693" rtlCol="0">
            <a:spAutoFit/>
          </a:bodyPr>
          <a:lstStyle/>
          <a:p>
            <a:r>
              <a:rPr lang="vi-VN" sz="2800" dirty="0">
                <a:ea typeface="Cambria" panose="02040503050406030204" pitchFamily="18" charset="0"/>
              </a:rPr>
              <a:t>Phòng tránh bướu cổ</a:t>
            </a:r>
            <a:endParaRPr lang="en-US" sz="2800" dirty="0">
              <a:ea typeface="Cambria" panose="02040503050406030204" pitchFamily="18" charset="0"/>
            </a:endParaRPr>
          </a:p>
        </p:txBody>
      </p:sp>
      <p:sp>
        <p:nvSpPr>
          <p:cNvPr id="21" name="TextBox 20"/>
          <p:cNvSpPr txBox="1"/>
          <p:nvPr/>
        </p:nvSpPr>
        <p:spPr>
          <a:xfrm>
            <a:off x="9848792" y="4951447"/>
            <a:ext cx="6144896" cy="954053"/>
          </a:xfrm>
          <a:prstGeom prst="rect">
            <a:avLst/>
          </a:prstGeom>
          <a:noFill/>
        </p:spPr>
        <p:txBody>
          <a:bodyPr wrap="square" lIns="91386" tIns="45693" rIns="91386" bIns="45693" rtlCol="0">
            <a:spAutoFit/>
          </a:bodyPr>
          <a:lstStyle/>
          <a:p>
            <a:r>
              <a:rPr lang="en-US" sz="2800" dirty="0" err="1">
                <a:latin typeface="Arial" pitchFamily="34" charset="0"/>
                <a:ea typeface="Cambria" panose="02040503050406030204" pitchFamily="18" charset="0"/>
                <a:cs typeface="Arial" pitchFamily="34" charset="0"/>
              </a:rPr>
              <a:t>Tránh</a:t>
            </a:r>
            <a:r>
              <a:rPr lang="en-US" sz="2800" dirty="0">
                <a:latin typeface="Arial" pitchFamily="34" charset="0"/>
                <a:ea typeface="Cambria" panose="02040503050406030204" pitchFamily="18" charset="0"/>
                <a:cs typeface="Arial" pitchFamily="34" charset="0"/>
              </a:rPr>
              <a:t> </a:t>
            </a:r>
            <a:r>
              <a:rPr lang="en-US" sz="2800" dirty="0" err="1">
                <a:latin typeface="Arial" pitchFamily="34" charset="0"/>
                <a:ea typeface="Cambria" panose="02040503050406030204" pitchFamily="18" charset="0"/>
                <a:cs typeface="Arial" pitchFamily="34" charset="0"/>
              </a:rPr>
              <a:t>tuyến</a:t>
            </a:r>
            <a:r>
              <a:rPr lang="en-US" sz="2800" dirty="0">
                <a:latin typeface="Arial" pitchFamily="34" charset="0"/>
                <a:ea typeface="Cambria" panose="02040503050406030204" pitchFamily="18" charset="0"/>
                <a:cs typeface="Arial" pitchFamily="34" charset="0"/>
              </a:rPr>
              <a:t> </a:t>
            </a:r>
            <a:r>
              <a:rPr lang="en-US" sz="2800" dirty="0" err="1">
                <a:latin typeface="Arial" pitchFamily="34" charset="0"/>
                <a:ea typeface="Cambria" panose="02040503050406030204" pitchFamily="18" charset="0"/>
                <a:cs typeface="Arial" pitchFamily="34" charset="0"/>
              </a:rPr>
              <a:t>tụy</a:t>
            </a:r>
            <a:r>
              <a:rPr lang="en-US" sz="2800" dirty="0">
                <a:latin typeface="Arial" pitchFamily="34" charset="0"/>
                <a:ea typeface="Cambria" panose="02040503050406030204" pitchFamily="18" charset="0"/>
                <a:cs typeface="Arial" pitchFamily="34" charset="0"/>
              </a:rPr>
              <a:t> </a:t>
            </a:r>
            <a:r>
              <a:rPr lang="en-US" sz="2800" dirty="0" err="1">
                <a:latin typeface="Arial" pitchFamily="34" charset="0"/>
                <a:ea typeface="Cambria" panose="02040503050406030204" pitchFamily="18" charset="0"/>
                <a:cs typeface="Arial" pitchFamily="34" charset="0"/>
              </a:rPr>
              <a:t>hoạt</a:t>
            </a:r>
            <a:r>
              <a:rPr lang="en-US" sz="2800" dirty="0">
                <a:latin typeface="Arial" pitchFamily="34" charset="0"/>
                <a:ea typeface="Cambria" panose="02040503050406030204" pitchFamily="18" charset="0"/>
                <a:cs typeface="Arial" pitchFamily="34" charset="0"/>
              </a:rPr>
              <a:t> </a:t>
            </a:r>
            <a:r>
              <a:rPr lang="en-US" sz="2800" dirty="0" err="1">
                <a:latin typeface="Arial" pitchFamily="34" charset="0"/>
                <a:ea typeface="Cambria" panose="02040503050406030204" pitchFamily="18" charset="0"/>
                <a:cs typeface="Arial" pitchFamily="34" charset="0"/>
              </a:rPr>
              <a:t>động</a:t>
            </a:r>
            <a:r>
              <a:rPr lang="en-US" sz="2800" dirty="0">
                <a:latin typeface="Arial" pitchFamily="34" charset="0"/>
                <a:ea typeface="Cambria" panose="02040503050406030204" pitchFamily="18" charset="0"/>
                <a:cs typeface="Arial" pitchFamily="34" charset="0"/>
              </a:rPr>
              <a:t> </a:t>
            </a:r>
            <a:r>
              <a:rPr lang="en-US" sz="2800" dirty="0" err="1">
                <a:latin typeface="Arial" pitchFamily="34" charset="0"/>
                <a:ea typeface="Cambria" panose="02040503050406030204" pitchFamily="18" charset="0"/>
                <a:cs typeface="Arial" pitchFamily="34" charset="0"/>
              </a:rPr>
              <a:t>quá</a:t>
            </a:r>
            <a:r>
              <a:rPr lang="en-US" sz="2800" dirty="0">
                <a:latin typeface="Arial" pitchFamily="34" charset="0"/>
                <a:ea typeface="Cambria" panose="02040503050406030204" pitchFamily="18" charset="0"/>
                <a:cs typeface="Arial" pitchFamily="34" charset="0"/>
              </a:rPr>
              <a:t> </a:t>
            </a:r>
            <a:r>
              <a:rPr lang="en-US" sz="2800" dirty="0" err="1">
                <a:latin typeface="Arial" pitchFamily="34" charset="0"/>
                <a:ea typeface="Cambria" panose="02040503050406030204" pitchFamily="18" charset="0"/>
                <a:cs typeface="Arial" pitchFamily="34" charset="0"/>
              </a:rPr>
              <a:t>mức</a:t>
            </a:r>
            <a:r>
              <a:rPr lang="en-US" sz="2800" dirty="0">
                <a:latin typeface="Arial" pitchFamily="34" charset="0"/>
                <a:ea typeface="Cambria" panose="02040503050406030204" pitchFamily="18" charset="0"/>
                <a:cs typeface="Arial" pitchFamily="34" charset="0"/>
              </a:rPr>
              <a:t> </a:t>
            </a:r>
            <a:r>
              <a:rPr lang="en-US" sz="2800" dirty="0" err="1">
                <a:latin typeface="Arial" pitchFamily="34" charset="0"/>
                <a:ea typeface="Cambria" panose="02040503050406030204" pitchFamily="18" charset="0"/>
                <a:cs typeface="Arial" pitchFamily="34" charset="0"/>
              </a:rPr>
              <a:t>gây</a:t>
            </a:r>
            <a:r>
              <a:rPr lang="en-US" sz="2800" dirty="0">
                <a:latin typeface="Arial" pitchFamily="34" charset="0"/>
                <a:ea typeface="Cambria" panose="02040503050406030204" pitchFamily="18" charset="0"/>
                <a:cs typeface="Arial" pitchFamily="34" charset="0"/>
              </a:rPr>
              <a:t> </a:t>
            </a:r>
            <a:r>
              <a:rPr lang="en-US" sz="2800" dirty="0" err="1">
                <a:latin typeface="Arial" pitchFamily="34" charset="0"/>
                <a:ea typeface="Cambria" panose="02040503050406030204" pitchFamily="18" charset="0"/>
                <a:cs typeface="Arial" pitchFamily="34" charset="0"/>
              </a:rPr>
              <a:t>suy</a:t>
            </a:r>
            <a:r>
              <a:rPr lang="en-US" sz="2800" dirty="0">
                <a:latin typeface="Arial" pitchFamily="34" charset="0"/>
                <a:ea typeface="Cambria" panose="02040503050406030204" pitchFamily="18" charset="0"/>
                <a:cs typeface="Arial" pitchFamily="34" charset="0"/>
              </a:rPr>
              <a:t> </a:t>
            </a:r>
            <a:r>
              <a:rPr lang="en-US" sz="2800" dirty="0" err="1">
                <a:latin typeface="Arial" pitchFamily="34" charset="0"/>
                <a:ea typeface="Cambria" panose="02040503050406030204" pitchFamily="18" charset="0"/>
                <a:cs typeface="Arial" pitchFamily="34" charset="0"/>
              </a:rPr>
              <a:t>tụy</a:t>
            </a:r>
            <a:endParaRPr lang="en-US" sz="2800" dirty="0">
              <a:latin typeface="Arial" pitchFamily="34" charset="0"/>
              <a:ea typeface="Cambria" panose="02040503050406030204" pitchFamily="18" charset="0"/>
              <a:cs typeface="Arial" pitchFamily="34" charset="0"/>
            </a:endParaRPr>
          </a:p>
        </p:txBody>
      </p:sp>
      <p:sp>
        <p:nvSpPr>
          <p:cNvPr id="22" name="TextBox 21"/>
          <p:cNvSpPr txBox="1"/>
          <p:nvPr/>
        </p:nvSpPr>
        <p:spPr>
          <a:xfrm>
            <a:off x="9848792" y="6210300"/>
            <a:ext cx="6144896" cy="954053"/>
          </a:xfrm>
          <a:prstGeom prst="rect">
            <a:avLst/>
          </a:prstGeom>
          <a:noFill/>
        </p:spPr>
        <p:txBody>
          <a:bodyPr wrap="square" lIns="91386" tIns="45693" rIns="91386" bIns="45693" rtlCol="0">
            <a:spAutoFit/>
          </a:bodyPr>
          <a:lstStyle/>
          <a:p>
            <a:r>
              <a:rPr lang="vi-VN" sz="2800" dirty="0">
                <a:ea typeface="Cambria" panose="02040503050406030204" pitchFamily="18" charset="0"/>
              </a:rPr>
              <a:t>Bảo vệ tuyến yên không bị tổn thương bởi virut, vi khuẩn.</a:t>
            </a:r>
            <a:endParaRPr lang="en-US" sz="2800" dirty="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1"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heel(1)">
                                      <p:cBhvr>
                                        <p:cTn id="18" dur="2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circle(in)">
                                      <p:cBhvr>
                                        <p:cTn id="23" dur="20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checkerboard(across)">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randombar(horizontal)">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26"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down)">
                                      <p:cBhvr>
                                        <p:cTn id="45" dur="580">
                                          <p:stCondLst>
                                            <p:cond delay="0"/>
                                          </p:stCondLst>
                                        </p:cTn>
                                        <p:tgtEl>
                                          <p:spTgt spid="16"/>
                                        </p:tgtEl>
                                      </p:cBhvr>
                                    </p:animEffect>
                                    <p:anim calcmode="lin" valueType="num">
                                      <p:cBhvr>
                                        <p:cTn id="46"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51" dur="26">
                                          <p:stCondLst>
                                            <p:cond delay="650"/>
                                          </p:stCondLst>
                                        </p:cTn>
                                        <p:tgtEl>
                                          <p:spTgt spid="16"/>
                                        </p:tgtEl>
                                      </p:cBhvr>
                                      <p:to x="100000" y="60000"/>
                                    </p:animScale>
                                    <p:animScale>
                                      <p:cBhvr>
                                        <p:cTn id="52" dur="166" decel="50000">
                                          <p:stCondLst>
                                            <p:cond delay="676"/>
                                          </p:stCondLst>
                                        </p:cTn>
                                        <p:tgtEl>
                                          <p:spTgt spid="16"/>
                                        </p:tgtEl>
                                      </p:cBhvr>
                                      <p:to x="100000" y="100000"/>
                                    </p:animScale>
                                    <p:animScale>
                                      <p:cBhvr>
                                        <p:cTn id="53" dur="26">
                                          <p:stCondLst>
                                            <p:cond delay="1312"/>
                                          </p:stCondLst>
                                        </p:cTn>
                                        <p:tgtEl>
                                          <p:spTgt spid="16"/>
                                        </p:tgtEl>
                                      </p:cBhvr>
                                      <p:to x="100000" y="80000"/>
                                    </p:animScale>
                                    <p:animScale>
                                      <p:cBhvr>
                                        <p:cTn id="54" dur="166" decel="50000">
                                          <p:stCondLst>
                                            <p:cond delay="1338"/>
                                          </p:stCondLst>
                                        </p:cTn>
                                        <p:tgtEl>
                                          <p:spTgt spid="16"/>
                                        </p:tgtEl>
                                      </p:cBhvr>
                                      <p:to x="100000" y="100000"/>
                                    </p:animScale>
                                    <p:animScale>
                                      <p:cBhvr>
                                        <p:cTn id="55" dur="26">
                                          <p:stCondLst>
                                            <p:cond delay="1642"/>
                                          </p:stCondLst>
                                        </p:cTn>
                                        <p:tgtEl>
                                          <p:spTgt spid="16"/>
                                        </p:tgtEl>
                                      </p:cBhvr>
                                      <p:to x="100000" y="90000"/>
                                    </p:animScale>
                                    <p:animScale>
                                      <p:cBhvr>
                                        <p:cTn id="56" dur="166" decel="50000">
                                          <p:stCondLst>
                                            <p:cond delay="1668"/>
                                          </p:stCondLst>
                                        </p:cTn>
                                        <p:tgtEl>
                                          <p:spTgt spid="16"/>
                                        </p:tgtEl>
                                      </p:cBhvr>
                                      <p:to x="100000" y="100000"/>
                                    </p:animScale>
                                    <p:animScale>
                                      <p:cBhvr>
                                        <p:cTn id="57" dur="26">
                                          <p:stCondLst>
                                            <p:cond delay="1808"/>
                                          </p:stCondLst>
                                        </p:cTn>
                                        <p:tgtEl>
                                          <p:spTgt spid="16"/>
                                        </p:tgtEl>
                                      </p:cBhvr>
                                      <p:to x="100000" y="95000"/>
                                    </p:animScale>
                                    <p:animScale>
                                      <p:cBhvr>
                                        <p:cTn id="58" dur="166" decel="50000">
                                          <p:stCondLst>
                                            <p:cond delay="1834"/>
                                          </p:stCondLst>
                                        </p:cTn>
                                        <p:tgtEl>
                                          <p:spTgt spid="16"/>
                                        </p:tgtEl>
                                      </p:cBhvr>
                                      <p:to x="100000" y="100000"/>
                                    </p:animScale>
                                  </p:childTnLst>
                                </p:cTn>
                              </p:par>
                            </p:childTnLst>
                          </p:cTn>
                        </p:par>
                      </p:childTnLst>
                    </p:cTn>
                  </p:par>
                  <p:par>
                    <p:cTn id="59" fill="hold">
                      <p:stCondLst>
                        <p:cond delay="indefinite"/>
                      </p:stCondLst>
                      <p:childTnLst>
                        <p:par>
                          <p:cTn id="60" fill="hold">
                            <p:stCondLst>
                              <p:cond delay="0"/>
                            </p:stCondLst>
                            <p:childTnLst>
                              <p:par>
                                <p:cTn id="61" presetID="52"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animScale>
                                      <p:cBhvr>
                                        <p:cTn id="63" dur="100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4" dur="1000" decel="50000" fill="hold">
                                          <p:stCondLst>
                                            <p:cond delay="0"/>
                                          </p:stCondLst>
                                        </p:cTn>
                                        <p:tgtEl>
                                          <p:spTgt spid="22"/>
                                        </p:tgtEl>
                                        <p:attrNameLst>
                                          <p:attrName>ppt_x</p:attrName>
                                          <p:attrName>ppt_y</p:attrName>
                                        </p:attrNameLst>
                                      </p:cBhvr>
                                    </p:animMotion>
                                    <p:animEffect transition="in" filter="fade">
                                      <p:cBhvr>
                                        <p:cTn id="65" dur="1000"/>
                                        <p:tgtEl>
                                          <p:spTgt spid="22"/>
                                        </p:tgtEl>
                                      </p:cBhvr>
                                    </p:animEffect>
                                  </p:childTnLst>
                                </p:cTn>
                              </p:par>
                            </p:childTnLst>
                          </p:cTn>
                        </p:par>
                      </p:childTnLst>
                    </p:cTn>
                  </p:par>
                  <p:par>
                    <p:cTn id="66" fill="hold">
                      <p:stCondLst>
                        <p:cond delay="indefinite"/>
                      </p:stCondLst>
                      <p:childTnLst>
                        <p:par>
                          <p:cTn id="67" fill="hold">
                            <p:stCondLst>
                              <p:cond delay="0"/>
                            </p:stCondLst>
                            <p:childTnLst>
                              <p:par>
                                <p:cTn id="68" presetID="12" presetClass="entr" presetSubtype="4" fill="hold" grpId="0" nodeType="clickEffect">
                                  <p:stCondLst>
                                    <p:cond delay="0"/>
                                  </p:stCondLst>
                                  <p:childTnLst>
                                    <p:set>
                                      <p:cBhvr>
                                        <p:cTn id="69" dur="1" fill="hold">
                                          <p:stCondLst>
                                            <p:cond delay="0"/>
                                          </p:stCondLst>
                                        </p:cTn>
                                        <p:tgtEl>
                                          <p:spTgt spid="17"/>
                                        </p:tgtEl>
                                        <p:attrNameLst>
                                          <p:attrName>style.visibility</p:attrName>
                                        </p:attrNameLst>
                                      </p:cBhvr>
                                      <p:to>
                                        <p:strVal val="visible"/>
                                      </p:to>
                                    </p:set>
                                    <p:anim calcmode="lin" valueType="num">
                                      <p:cBhvr additive="base">
                                        <p:cTn id="70" dur="500"/>
                                        <p:tgtEl>
                                          <p:spTgt spid="17"/>
                                        </p:tgtEl>
                                        <p:attrNameLst>
                                          <p:attrName>ppt_y</p:attrName>
                                        </p:attrNameLst>
                                      </p:cBhvr>
                                      <p:tavLst>
                                        <p:tav tm="0">
                                          <p:val>
                                            <p:strVal val="#ppt_y+#ppt_h*1.125000"/>
                                          </p:val>
                                        </p:tav>
                                        <p:tav tm="100000">
                                          <p:val>
                                            <p:strVal val="#ppt_y"/>
                                          </p:val>
                                        </p:tav>
                                      </p:tavLst>
                                    </p:anim>
                                    <p:animEffect transition="in" filter="wipe(up)">
                                      <p:cBhvr>
                                        <p:cTn id="71" dur="500"/>
                                        <p:tgtEl>
                                          <p:spTgt spid="17"/>
                                        </p:tgtEl>
                                      </p:cBhvr>
                                    </p:animEffect>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nodeType="clickEffect">
                                  <p:stCondLst>
                                    <p:cond delay="0"/>
                                  </p:stCondLst>
                                  <p:childTnLst>
                                    <p:set>
                                      <p:cBhvr>
                                        <p:cTn id="75" dur="1" fill="hold">
                                          <p:stCondLst>
                                            <p:cond delay="0"/>
                                          </p:stCondLst>
                                        </p:cTn>
                                        <p:tgtEl>
                                          <p:spTgt spid="6">
                                            <p:txEl>
                                              <p:pRg st="0" end="0"/>
                                            </p:txEl>
                                          </p:spTgt>
                                        </p:tgtEl>
                                        <p:attrNameLst>
                                          <p:attrName>style.visibility</p:attrName>
                                        </p:attrNameLst>
                                      </p:cBhvr>
                                      <p:to>
                                        <p:strVal val="visible"/>
                                      </p:to>
                                    </p:set>
                                    <p:animEffect transition="in" filter="fade">
                                      <p:cBhvr>
                                        <p:cTn id="76" dur="1000"/>
                                        <p:tgtEl>
                                          <p:spTgt spid="6">
                                            <p:txEl>
                                              <p:pRg st="0" end="0"/>
                                            </p:txEl>
                                          </p:spTgt>
                                        </p:tgtEl>
                                      </p:cBhvr>
                                    </p:animEffect>
                                    <p:anim calcmode="lin" valueType="num">
                                      <p:cBhvr>
                                        <p:cTn id="77"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78"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grpId="0" nodeType="clickEffect">
                                  <p:stCondLst>
                                    <p:cond delay="0"/>
                                  </p:stCondLst>
                                  <p:childTnLst>
                                    <p:set>
                                      <p:cBhvr>
                                        <p:cTn id="82" dur="1" fill="hold">
                                          <p:stCondLst>
                                            <p:cond delay="0"/>
                                          </p:stCondLst>
                                        </p:cTn>
                                        <p:tgtEl>
                                          <p:spTgt spid="18"/>
                                        </p:tgtEl>
                                        <p:attrNameLst>
                                          <p:attrName>style.visibility</p:attrName>
                                        </p:attrNameLst>
                                      </p:cBhvr>
                                      <p:to>
                                        <p:strVal val="visible"/>
                                      </p:to>
                                    </p:set>
                                    <p:animEffect transition="in" filter="wipe(down)">
                                      <p:cBhvr>
                                        <p:cTn id="8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1"/>
      <p:bldP spid="7" grpId="0"/>
      <p:bldP spid="15" grpId="0"/>
      <p:bldP spid="16" grpId="0"/>
      <p:bldP spid="17" grpId="0"/>
      <p:bldP spid="18" grpId="0"/>
      <p:bldP spid="19" grpId="0"/>
      <p:bldP spid="21" grpId="0"/>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sp>
        <p:nvSpPr>
          <p:cNvPr id="4" name="TextBox 4"/>
          <p:cNvSpPr txBox="1"/>
          <p:nvPr/>
        </p:nvSpPr>
        <p:spPr>
          <a:xfrm>
            <a:off x="1579728" y="2521729"/>
            <a:ext cx="15128544" cy="1287341"/>
          </a:xfrm>
          <a:prstGeom prst="rect">
            <a:avLst/>
          </a:prstGeom>
        </p:spPr>
        <p:txBody>
          <a:bodyPr lIns="0" tIns="0" rIns="0" bIns="0" rtlCol="0" anchor="t">
            <a:spAutoFit/>
          </a:bodyPr>
          <a:lstStyle/>
          <a:p>
            <a:pPr algn="ctr">
              <a:lnSpc>
                <a:spcPts val="9896"/>
              </a:lnSpc>
            </a:pPr>
            <a:r>
              <a:rPr lang="en-US" sz="9900" spc="326">
                <a:solidFill>
                  <a:schemeClr val="accent3">
                    <a:lumMod val="50000"/>
                  </a:schemeClr>
                </a:solidFill>
                <a:latin typeface="Candara" panose="020E0502030303020204" pitchFamily="34" charset="0"/>
              </a:rPr>
              <a:t>KẾT LUẬN</a:t>
            </a:r>
          </a:p>
        </p:txBody>
      </p:sp>
      <p:sp>
        <p:nvSpPr>
          <p:cNvPr id="6" name="Freeform 6"/>
          <p:cNvSpPr/>
          <p:nvPr/>
        </p:nvSpPr>
        <p:spPr>
          <a:xfrm rot="-327008">
            <a:off x="14709476" y="1223857"/>
            <a:ext cx="2734674" cy="4423739"/>
          </a:xfrm>
          <a:custGeom>
            <a:avLst/>
            <a:gdLst/>
            <a:ahLst/>
            <a:cxnLst/>
            <a:rect l="l" t="t" r="r" b="b"/>
            <a:pathLst>
              <a:path w="2734674" h="4423738">
                <a:moveTo>
                  <a:pt x="0" y="0"/>
                </a:moveTo>
                <a:lnTo>
                  <a:pt x="2734675" y="0"/>
                </a:lnTo>
                <a:lnTo>
                  <a:pt x="2734675" y="4423738"/>
                </a:lnTo>
                <a:lnTo>
                  <a:pt x="0" y="442373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Freeform 7"/>
          <p:cNvSpPr/>
          <p:nvPr/>
        </p:nvSpPr>
        <p:spPr>
          <a:xfrm rot="-2700000">
            <a:off x="-460497" y="3954498"/>
            <a:ext cx="4738469" cy="6673898"/>
          </a:xfrm>
          <a:custGeom>
            <a:avLst/>
            <a:gdLst/>
            <a:ahLst/>
            <a:cxnLst/>
            <a:rect l="l" t="t" r="r" b="b"/>
            <a:pathLst>
              <a:path w="4738468" h="6673898">
                <a:moveTo>
                  <a:pt x="0" y="0"/>
                </a:moveTo>
                <a:lnTo>
                  <a:pt x="4738467" y="0"/>
                </a:lnTo>
                <a:lnTo>
                  <a:pt x="4738467" y="6673899"/>
                </a:lnTo>
                <a:lnTo>
                  <a:pt x="0" y="6673899"/>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8" name="Freeform 8"/>
          <p:cNvSpPr/>
          <p:nvPr/>
        </p:nvSpPr>
        <p:spPr>
          <a:xfrm>
            <a:off x="2337947" y="2715761"/>
            <a:ext cx="1439930" cy="1439930"/>
          </a:xfrm>
          <a:custGeom>
            <a:avLst/>
            <a:gdLst/>
            <a:ahLst/>
            <a:cxnLst/>
            <a:rect l="l" t="t" r="r" b="b"/>
            <a:pathLst>
              <a:path w="1439930" h="1439930">
                <a:moveTo>
                  <a:pt x="0" y="0"/>
                </a:moveTo>
                <a:lnTo>
                  <a:pt x="1439930" y="0"/>
                </a:lnTo>
                <a:lnTo>
                  <a:pt x="1439930" y="1439930"/>
                </a:lnTo>
                <a:lnTo>
                  <a:pt x="0" y="143993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9" name="Freeform 9"/>
          <p:cNvSpPr/>
          <p:nvPr/>
        </p:nvSpPr>
        <p:spPr>
          <a:xfrm>
            <a:off x="14116825" y="6586965"/>
            <a:ext cx="3212361" cy="3113070"/>
          </a:xfrm>
          <a:custGeom>
            <a:avLst/>
            <a:gdLst/>
            <a:ahLst/>
            <a:cxnLst/>
            <a:rect l="l" t="t" r="r" b="b"/>
            <a:pathLst>
              <a:path w="3212361" h="3113070">
                <a:moveTo>
                  <a:pt x="0" y="0"/>
                </a:moveTo>
                <a:lnTo>
                  <a:pt x="3212361" y="0"/>
                </a:lnTo>
                <a:lnTo>
                  <a:pt x="3212361" y="3113070"/>
                </a:lnTo>
                <a:lnTo>
                  <a:pt x="0" y="311307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0" name="Freeform 10"/>
          <p:cNvSpPr/>
          <p:nvPr/>
        </p:nvSpPr>
        <p:spPr>
          <a:xfrm rot="710035">
            <a:off x="629602" y="414918"/>
            <a:ext cx="1900271" cy="2128613"/>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1" name="Freeform 11"/>
          <p:cNvSpPr/>
          <p:nvPr/>
        </p:nvSpPr>
        <p:spPr>
          <a:xfrm>
            <a:off x="13383698" y="543044"/>
            <a:ext cx="1121888" cy="1121888"/>
          </a:xfrm>
          <a:custGeom>
            <a:avLst/>
            <a:gdLst/>
            <a:ahLst/>
            <a:cxnLst/>
            <a:rect l="l" t="t" r="r" b="b"/>
            <a:pathLst>
              <a:path w="1121887" h="1121887">
                <a:moveTo>
                  <a:pt x="0" y="0"/>
                </a:moveTo>
                <a:lnTo>
                  <a:pt x="1121887" y="0"/>
                </a:lnTo>
                <a:lnTo>
                  <a:pt x="1121887" y="1121887"/>
                </a:lnTo>
                <a:lnTo>
                  <a:pt x="0" y="1121887"/>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2" name="Rectangle 11"/>
          <p:cNvSpPr/>
          <p:nvPr/>
        </p:nvSpPr>
        <p:spPr>
          <a:xfrm>
            <a:off x="4569725" y="4013549"/>
            <a:ext cx="9144000" cy="1877429"/>
          </a:xfrm>
          <a:prstGeom prst="rect">
            <a:avLst/>
          </a:prstGeom>
        </p:spPr>
        <p:txBody>
          <a:bodyPr lIns="91386" tIns="45693" rIns="91386" bIns="45693">
            <a:spAutoFit/>
          </a:bodyPr>
          <a:lstStyle/>
          <a:p>
            <a:pPr algn="just"/>
            <a:r>
              <a:rPr lang="vi-VN" sz="2900" i="1" dirty="0">
                <a:solidFill>
                  <a:srgbClr val="FF0000"/>
                </a:solidFill>
              </a:rPr>
              <a:t>Hoạt động của các tuyến nội tiết rối loạn → ảnh hưởng đến quá trình chuyển hóa trong cơ thể → gây nên nhiều bệnh cho cơ thể như tiểu đường, bướu cổ do thiếu iodine, người cao hoặc lùn hơn bình thường.</a:t>
            </a:r>
            <a:endParaRPr lang="en-US" sz="2900" i="1" dirty="0">
              <a:solidFill>
                <a:srgbClr val="FF0000"/>
              </a:solidFill>
            </a:endParaRPr>
          </a:p>
        </p:txBody>
      </p:sp>
      <p:sp>
        <p:nvSpPr>
          <p:cNvPr id="13" name="Rectangle 12"/>
          <p:cNvSpPr/>
          <p:nvPr/>
        </p:nvSpPr>
        <p:spPr>
          <a:xfrm>
            <a:off x="4569725" y="6259866"/>
            <a:ext cx="9144000" cy="1431153"/>
          </a:xfrm>
          <a:prstGeom prst="rect">
            <a:avLst/>
          </a:prstGeom>
        </p:spPr>
        <p:txBody>
          <a:bodyPr lIns="91386" tIns="45693" rIns="91386" bIns="45693">
            <a:spAutoFit/>
          </a:bodyPr>
          <a:lstStyle/>
          <a:p>
            <a:pPr algn="just"/>
            <a:r>
              <a:rPr lang="vi-VN" sz="2900" i="1" dirty="0">
                <a:solidFill>
                  <a:srgbClr val="FF0000"/>
                </a:solidFill>
              </a:rPr>
              <a:t>Để phòng tránh các bệnh nội tiết cần có lối sống lành mạnh, chế độ dinh dưỡng, nghỉ ngơi hợp lý, tránh các chất độc hại, luyện tập TDTT, khám sức khỏe định kì…</a:t>
            </a:r>
            <a:endParaRPr lang="en-US" sz="2900" i="1" dirty="0">
              <a:solidFill>
                <a:srgbClr val="FF0000"/>
              </a:solidFill>
            </a:endParaRPr>
          </a:p>
        </p:txBody>
      </p:sp>
      <p:sp>
        <p:nvSpPr>
          <p:cNvPr id="5" name="Notched Right Arrow 4"/>
          <p:cNvSpPr/>
          <p:nvPr/>
        </p:nvSpPr>
        <p:spPr>
          <a:xfrm>
            <a:off x="4876808" y="2826119"/>
            <a:ext cx="1066820" cy="609600"/>
          </a:xfrm>
          <a:prstGeom prst="notchedRight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3" grpId="0"/>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F:\1-原创素材\1_mm1102\PPT\PPT_014\materaials\pageimg_g2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1232" y="1543108"/>
            <a:ext cx="13825536" cy="754400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572000" y="4859839"/>
            <a:ext cx="9906000" cy="3877930"/>
          </a:xfrm>
          <a:prstGeom prst="rect">
            <a:avLst/>
          </a:prstGeom>
          <a:noFill/>
        </p:spPr>
        <p:txBody>
          <a:bodyPr wrap="square" lIns="91386" tIns="45693" rIns="91386" bIns="45693" rtlCol="0">
            <a:spAutoFit/>
          </a:bodyPr>
          <a:lstStyle/>
          <a:p>
            <a:pPr algn="ctr">
              <a:lnSpc>
                <a:spcPct val="150000"/>
              </a:lnSpc>
            </a:pPr>
            <a:r>
              <a:rPr lang="en-US" altLang="zh-CN" sz="6000" dirty="0">
                <a:solidFill>
                  <a:schemeClr val="accent6">
                    <a:lumMod val="75000"/>
                  </a:schemeClr>
                </a:solidFill>
                <a:latin typeface="Arial" panose="020B0604020202020204" pitchFamily="34" charset="0"/>
                <a:ea typeface="华康海报体W12(P)" pitchFamily="82" charset="-122"/>
                <a:cs typeface="Arial" panose="020B0604020202020204" pitchFamily="34" charset="0"/>
              </a:rPr>
              <a:t>LUYỆN </a:t>
            </a:r>
            <a:r>
              <a:rPr lang="en-US" altLang="zh-CN" sz="6000" dirty="0" smtClean="0">
                <a:solidFill>
                  <a:schemeClr val="accent6">
                    <a:lumMod val="75000"/>
                  </a:schemeClr>
                </a:solidFill>
                <a:latin typeface="Arial" panose="020B0604020202020204" pitchFamily="34" charset="0"/>
                <a:ea typeface="华康海报体W12(P)" pitchFamily="82" charset="-122"/>
                <a:cs typeface="Arial" panose="020B0604020202020204" pitchFamily="34" charset="0"/>
              </a:rPr>
              <a:t>TẬP</a:t>
            </a:r>
          </a:p>
          <a:p>
            <a:pPr algn="ctr">
              <a:lnSpc>
                <a:spcPct val="150000"/>
              </a:lnSpc>
            </a:pPr>
            <a:r>
              <a:rPr lang="en-US" altLang="zh-CN" sz="2800" dirty="0" smtClean="0">
                <a:latin typeface="Arial" panose="020B0604020202020204" pitchFamily="34" charset="0"/>
                <a:ea typeface="华康海报体W12(P)" pitchFamily="82" charset="-122"/>
                <a:cs typeface="Arial" panose="020B0604020202020204" pitchFamily="34" charset="0"/>
              </a:rPr>
              <a:t>Luật chơi: Cả lớp chia thành 2 đội chơi. Mỗi đội sẽ có 2 phút để trả lời 10 câu hỏi. Kết thúc thời gian đội nào có số đáp án đúng nhiều nhất sẽ thắng cuộc.</a:t>
            </a:r>
          </a:p>
          <a:p>
            <a:pPr algn="ctr">
              <a:lnSpc>
                <a:spcPct val="150000"/>
              </a:lnSpc>
            </a:pPr>
            <a:endParaRPr lang="en-US" altLang="zh-CN" sz="2000" dirty="0">
              <a:solidFill>
                <a:schemeClr val="accent6">
                  <a:lumMod val="75000"/>
                </a:schemeClr>
              </a:solidFill>
              <a:latin typeface="Arial" panose="020B0604020202020204" pitchFamily="34" charset="0"/>
              <a:ea typeface="华康海报体W12(P)" pitchFamily="82" charset="-122"/>
              <a:cs typeface="Arial" panose="020B0604020202020204" pitchFamily="34" charset="0"/>
            </a:endParaRPr>
          </a:p>
        </p:txBody>
      </p:sp>
    </p:spTree>
    <p:extLst>
      <p:ext uri="{BB962C8B-B14F-4D97-AF65-F5344CB8AC3E}">
        <p14:creationId xmlns:p14="http://schemas.microsoft.com/office/powerpoint/2010/main" val="3648543119"/>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8674"/>
                                        </p:tgtEl>
                                        <p:attrNameLst>
                                          <p:attrName>style.visibility</p:attrName>
                                        </p:attrNameLst>
                                      </p:cBhvr>
                                      <p:to>
                                        <p:strVal val="visible"/>
                                      </p:to>
                                    </p:set>
                                    <p:anim calcmode="lin" valueType="num">
                                      <p:cBhvr>
                                        <p:cTn id="7" dur="1500" fill="hold"/>
                                        <p:tgtEl>
                                          <p:spTgt spid="28674"/>
                                        </p:tgtEl>
                                        <p:attrNameLst>
                                          <p:attrName>ppt_w</p:attrName>
                                        </p:attrNameLst>
                                      </p:cBhvr>
                                      <p:tavLst>
                                        <p:tav tm="0">
                                          <p:val>
                                            <p:fltVal val="0"/>
                                          </p:val>
                                        </p:tav>
                                        <p:tav tm="100000">
                                          <p:val>
                                            <p:strVal val="#ppt_w"/>
                                          </p:val>
                                        </p:tav>
                                      </p:tavLst>
                                    </p:anim>
                                    <p:anim calcmode="lin" valueType="num">
                                      <p:cBhvr>
                                        <p:cTn id="8" dur="1500" fill="hold"/>
                                        <p:tgtEl>
                                          <p:spTgt spid="28674"/>
                                        </p:tgtEl>
                                        <p:attrNameLst>
                                          <p:attrName>ppt_h</p:attrName>
                                        </p:attrNameLst>
                                      </p:cBhvr>
                                      <p:tavLst>
                                        <p:tav tm="0">
                                          <p:val>
                                            <p:fltVal val="0"/>
                                          </p:val>
                                        </p:tav>
                                        <p:tav tm="100000">
                                          <p:val>
                                            <p:strVal val="#ppt_h"/>
                                          </p:val>
                                        </p:tav>
                                      </p:tavLst>
                                    </p:anim>
                                    <p:animEffect transition="in" filter="fade">
                                      <p:cBhvr>
                                        <p:cTn id="9" dur="1500"/>
                                        <p:tgtEl>
                                          <p:spTgt spid="28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F:\1-原创素材\1_mm1102\PPT\PPT_014\materaials\pageimg_g2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1232" y="1543108"/>
            <a:ext cx="13825536" cy="754400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572000" y="5829308"/>
            <a:ext cx="9906000" cy="1477319"/>
          </a:xfrm>
          <a:prstGeom prst="rect">
            <a:avLst/>
          </a:prstGeom>
          <a:noFill/>
        </p:spPr>
        <p:txBody>
          <a:bodyPr wrap="square" lIns="91386" tIns="45693" rIns="91386" bIns="45693" rtlCol="0">
            <a:spAutoFit/>
          </a:bodyPr>
          <a:lstStyle/>
          <a:p>
            <a:pPr algn="ctr">
              <a:lnSpc>
                <a:spcPct val="150000"/>
              </a:lnSpc>
            </a:pPr>
            <a:r>
              <a:rPr lang="en-US" altLang="zh-CN" sz="6000" dirty="0">
                <a:solidFill>
                  <a:schemeClr val="accent6">
                    <a:lumMod val="75000"/>
                  </a:schemeClr>
                </a:solidFill>
                <a:latin typeface="Arial" panose="020B0604020202020204" pitchFamily="34" charset="0"/>
                <a:ea typeface="华康海报体W12(P)" pitchFamily="82" charset="-122"/>
                <a:cs typeface="Arial" panose="020B0604020202020204" pitchFamily="34" charset="0"/>
              </a:rPr>
              <a:t>VẬN DỤNG</a:t>
            </a:r>
          </a:p>
        </p:txBody>
      </p:sp>
    </p:spTree>
    <p:extLst>
      <p:ext uri="{BB962C8B-B14F-4D97-AF65-F5344CB8AC3E}">
        <p14:creationId xmlns:p14="http://schemas.microsoft.com/office/powerpoint/2010/main" val="654743097"/>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8674"/>
                                        </p:tgtEl>
                                        <p:attrNameLst>
                                          <p:attrName>style.visibility</p:attrName>
                                        </p:attrNameLst>
                                      </p:cBhvr>
                                      <p:to>
                                        <p:strVal val="visible"/>
                                      </p:to>
                                    </p:set>
                                    <p:anim calcmode="lin" valueType="num">
                                      <p:cBhvr>
                                        <p:cTn id="7" dur="1500" fill="hold"/>
                                        <p:tgtEl>
                                          <p:spTgt spid="28674"/>
                                        </p:tgtEl>
                                        <p:attrNameLst>
                                          <p:attrName>ppt_w</p:attrName>
                                        </p:attrNameLst>
                                      </p:cBhvr>
                                      <p:tavLst>
                                        <p:tav tm="0">
                                          <p:val>
                                            <p:fltVal val="0"/>
                                          </p:val>
                                        </p:tav>
                                        <p:tav tm="100000">
                                          <p:val>
                                            <p:strVal val="#ppt_w"/>
                                          </p:val>
                                        </p:tav>
                                      </p:tavLst>
                                    </p:anim>
                                    <p:anim calcmode="lin" valueType="num">
                                      <p:cBhvr>
                                        <p:cTn id="8" dur="1500" fill="hold"/>
                                        <p:tgtEl>
                                          <p:spTgt spid="28674"/>
                                        </p:tgtEl>
                                        <p:attrNameLst>
                                          <p:attrName>ppt_h</p:attrName>
                                        </p:attrNameLst>
                                      </p:cBhvr>
                                      <p:tavLst>
                                        <p:tav tm="0">
                                          <p:val>
                                            <p:fltVal val="0"/>
                                          </p:val>
                                        </p:tav>
                                        <p:tav tm="100000">
                                          <p:val>
                                            <p:strVal val="#ppt_h"/>
                                          </p:val>
                                        </p:tav>
                                      </p:tavLst>
                                    </p:anim>
                                    <p:animEffect transition="in" filter="fade">
                                      <p:cBhvr>
                                        <p:cTn id="9" dur="1500"/>
                                        <p:tgtEl>
                                          <p:spTgt spid="28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sp>
        <p:nvSpPr>
          <p:cNvPr id="6" name="Freeform 6"/>
          <p:cNvSpPr/>
          <p:nvPr/>
        </p:nvSpPr>
        <p:spPr>
          <a:xfrm rot="-327008">
            <a:off x="14709476" y="1223857"/>
            <a:ext cx="2734674" cy="4423739"/>
          </a:xfrm>
          <a:custGeom>
            <a:avLst/>
            <a:gdLst/>
            <a:ahLst/>
            <a:cxnLst/>
            <a:rect l="l" t="t" r="r" b="b"/>
            <a:pathLst>
              <a:path w="2734674" h="4423738">
                <a:moveTo>
                  <a:pt x="0" y="0"/>
                </a:moveTo>
                <a:lnTo>
                  <a:pt x="2734675" y="0"/>
                </a:lnTo>
                <a:lnTo>
                  <a:pt x="2734675" y="4423738"/>
                </a:lnTo>
                <a:lnTo>
                  <a:pt x="0" y="442373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Freeform 7"/>
          <p:cNvSpPr/>
          <p:nvPr/>
        </p:nvSpPr>
        <p:spPr>
          <a:xfrm rot="-2700000">
            <a:off x="-460497" y="3954498"/>
            <a:ext cx="4738469" cy="6673898"/>
          </a:xfrm>
          <a:custGeom>
            <a:avLst/>
            <a:gdLst/>
            <a:ahLst/>
            <a:cxnLst/>
            <a:rect l="l" t="t" r="r" b="b"/>
            <a:pathLst>
              <a:path w="4738468" h="6673898">
                <a:moveTo>
                  <a:pt x="0" y="0"/>
                </a:moveTo>
                <a:lnTo>
                  <a:pt x="4738467" y="0"/>
                </a:lnTo>
                <a:lnTo>
                  <a:pt x="4738467" y="6673899"/>
                </a:lnTo>
                <a:lnTo>
                  <a:pt x="0" y="6673899"/>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8" name="Freeform 8"/>
          <p:cNvSpPr/>
          <p:nvPr/>
        </p:nvSpPr>
        <p:spPr>
          <a:xfrm>
            <a:off x="2337947" y="2715761"/>
            <a:ext cx="1439930" cy="1439930"/>
          </a:xfrm>
          <a:custGeom>
            <a:avLst/>
            <a:gdLst/>
            <a:ahLst/>
            <a:cxnLst/>
            <a:rect l="l" t="t" r="r" b="b"/>
            <a:pathLst>
              <a:path w="1439930" h="1439930">
                <a:moveTo>
                  <a:pt x="0" y="0"/>
                </a:moveTo>
                <a:lnTo>
                  <a:pt x="1439930" y="0"/>
                </a:lnTo>
                <a:lnTo>
                  <a:pt x="1439930" y="1439930"/>
                </a:lnTo>
                <a:lnTo>
                  <a:pt x="0" y="143993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9" name="Freeform 9"/>
          <p:cNvSpPr/>
          <p:nvPr/>
        </p:nvSpPr>
        <p:spPr>
          <a:xfrm>
            <a:off x="14116825" y="6586965"/>
            <a:ext cx="3212361" cy="3113070"/>
          </a:xfrm>
          <a:custGeom>
            <a:avLst/>
            <a:gdLst/>
            <a:ahLst/>
            <a:cxnLst/>
            <a:rect l="l" t="t" r="r" b="b"/>
            <a:pathLst>
              <a:path w="3212361" h="3113070">
                <a:moveTo>
                  <a:pt x="0" y="0"/>
                </a:moveTo>
                <a:lnTo>
                  <a:pt x="3212361" y="0"/>
                </a:lnTo>
                <a:lnTo>
                  <a:pt x="3212361" y="3113070"/>
                </a:lnTo>
                <a:lnTo>
                  <a:pt x="0" y="311307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0" name="Freeform 10"/>
          <p:cNvSpPr/>
          <p:nvPr/>
        </p:nvSpPr>
        <p:spPr>
          <a:xfrm rot="710035">
            <a:off x="629602" y="414918"/>
            <a:ext cx="1900271" cy="2128613"/>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1" name="Freeform 11"/>
          <p:cNvSpPr/>
          <p:nvPr/>
        </p:nvSpPr>
        <p:spPr>
          <a:xfrm>
            <a:off x="13383698" y="543044"/>
            <a:ext cx="1121888" cy="1121888"/>
          </a:xfrm>
          <a:custGeom>
            <a:avLst/>
            <a:gdLst/>
            <a:ahLst/>
            <a:cxnLst/>
            <a:rect l="l" t="t" r="r" b="b"/>
            <a:pathLst>
              <a:path w="1121887" h="1121887">
                <a:moveTo>
                  <a:pt x="0" y="0"/>
                </a:moveTo>
                <a:lnTo>
                  <a:pt x="1121887" y="0"/>
                </a:lnTo>
                <a:lnTo>
                  <a:pt x="1121887" y="1121887"/>
                </a:lnTo>
                <a:lnTo>
                  <a:pt x="0" y="1121887"/>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3" name="TextBox 2"/>
          <p:cNvSpPr txBox="1"/>
          <p:nvPr/>
        </p:nvSpPr>
        <p:spPr>
          <a:xfrm>
            <a:off x="3108369" y="2324100"/>
            <a:ext cx="12192000" cy="517065"/>
          </a:xfrm>
          <a:prstGeom prst="rect">
            <a:avLst/>
          </a:prstGeom>
          <a:noFill/>
        </p:spPr>
        <p:txBody>
          <a:bodyPr wrap="square" lIns="91386" tIns="45693" rIns="91386" bIns="45693" rtlCol="0">
            <a:spAutoFit/>
          </a:bodyPr>
          <a:lstStyle/>
          <a:p>
            <a:pPr indent="342065" algn="just">
              <a:lnSpc>
                <a:spcPct val="115000"/>
              </a:lnSpc>
            </a:pPr>
            <a:r>
              <a:rPr lang="en-US" sz="2400" dirty="0">
                <a:solidFill>
                  <a:srgbClr val="000000"/>
                </a:solidFill>
                <a:latin typeface="Arial" pitchFamily="34" charset="0"/>
                <a:ea typeface="Arial"/>
                <a:cs typeface="Arial" pitchFamily="34" charset="0"/>
              </a:rPr>
              <a:t>Tìm hiểu tình hình mắc bệnh tiểu đường, bướu cổ do thiếu iodine qua bảng sau:</a:t>
            </a:r>
            <a:endParaRPr lang="en-US" sz="2400" dirty="0">
              <a:latin typeface="Arial" pitchFamily="34" charset="0"/>
              <a:ea typeface="Times New Roman"/>
              <a:cs typeface="Arial" pitchFamily="34" charset="0"/>
            </a:endParaRPr>
          </a:p>
        </p:txBody>
      </p:sp>
      <p:graphicFrame>
        <p:nvGraphicFramePr>
          <p:cNvPr id="15" name="Table 14"/>
          <p:cNvGraphicFramePr>
            <a:graphicFrameLocks noGrp="1"/>
          </p:cNvGraphicFramePr>
          <p:nvPr>
            <p:extLst>
              <p:ext uri="{D42A27DB-BD31-4B8C-83A1-F6EECF244321}">
                <p14:modId xmlns:p14="http://schemas.microsoft.com/office/powerpoint/2010/main" val="3904715854"/>
              </p:ext>
            </p:extLst>
          </p:nvPr>
        </p:nvGraphicFramePr>
        <p:xfrm>
          <a:off x="2727940" y="3619508"/>
          <a:ext cx="12342643" cy="4279672"/>
        </p:xfrm>
        <a:graphic>
          <a:graphicData uri="http://schemas.openxmlformats.org/drawingml/2006/table">
            <a:tbl>
              <a:tblPr firstRow="1" firstCol="1" bandRow="1">
                <a:tableStyleId>{5C22544A-7EE6-4342-B048-85BDC9FD1C3A}</a:tableStyleId>
              </a:tblPr>
              <a:tblGrid>
                <a:gridCol w="1152263">
                  <a:extLst>
                    <a:ext uri="{9D8B030D-6E8A-4147-A177-3AD203B41FA5}">
                      <a16:colId xmlns:a16="http://schemas.microsoft.com/office/drawing/2014/main" val="20000"/>
                    </a:ext>
                  </a:extLst>
                </a:gridCol>
                <a:gridCol w="1896516">
                  <a:extLst>
                    <a:ext uri="{9D8B030D-6E8A-4147-A177-3AD203B41FA5}">
                      <a16:colId xmlns:a16="http://schemas.microsoft.com/office/drawing/2014/main" val="20001"/>
                    </a:ext>
                  </a:extLst>
                </a:gridCol>
                <a:gridCol w="1015376">
                  <a:extLst>
                    <a:ext uri="{9D8B030D-6E8A-4147-A177-3AD203B41FA5}">
                      <a16:colId xmlns:a16="http://schemas.microsoft.com/office/drawing/2014/main" val="20002"/>
                    </a:ext>
                  </a:extLst>
                </a:gridCol>
                <a:gridCol w="1566918">
                  <a:extLst>
                    <a:ext uri="{9D8B030D-6E8A-4147-A177-3AD203B41FA5}">
                      <a16:colId xmlns:a16="http://schemas.microsoft.com/office/drawing/2014/main" val="20003"/>
                    </a:ext>
                  </a:extLst>
                </a:gridCol>
                <a:gridCol w="3355785">
                  <a:extLst>
                    <a:ext uri="{9D8B030D-6E8A-4147-A177-3AD203B41FA5}">
                      <a16:colId xmlns:a16="http://schemas.microsoft.com/office/drawing/2014/main" val="20004"/>
                    </a:ext>
                  </a:extLst>
                </a:gridCol>
                <a:gridCol w="3355785">
                  <a:extLst>
                    <a:ext uri="{9D8B030D-6E8A-4147-A177-3AD203B41FA5}">
                      <a16:colId xmlns:a16="http://schemas.microsoft.com/office/drawing/2014/main" val="20005"/>
                    </a:ext>
                  </a:extLst>
                </a:gridCol>
              </a:tblGrid>
              <a:tr h="1992698">
                <a:tc>
                  <a:txBody>
                    <a:bodyPr/>
                    <a:lstStyle/>
                    <a:p>
                      <a:pPr algn="ctr">
                        <a:lnSpc>
                          <a:spcPct val="115000"/>
                        </a:lnSpc>
                        <a:spcAft>
                          <a:spcPts val="0"/>
                        </a:spcAft>
                      </a:pPr>
                      <a:r>
                        <a:rPr lang="en-US" sz="2400" dirty="0">
                          <a:effectLst/>
                          <a:latin typeface="Arial" pitchFamily="34" charset="0"/>
                          <a:cs typeface="Arial" pitchFamily="34" charset="0"/>
                        </a:rPr>
                        <a:t>Tên bệnh</a:t>
                      </a:r>
                      <a:endParaRPr lang="en-US" sz="2400" dirty="0">
                        <a:solidFill>
                          <a:srgbClr val="000000"/>
                        </a:solidFill>
                        <a:effectLst/>
                        <a:latin typeface="Arial" pitchFamily="34" charset="0"/>
                        <a:ea typeface="Times New Roman"/>
                        <a:cs typeface="Arial" pitchFamily="34" charset="0"/>
                      </a:endParaRPr>
                    </a:p>
                  </a:txBody>
                  <a:tcPr marL="68580" marR="68580" marT="0" marB="0"/>
                </a:tc>
                <a:tc>
                  <a:txBody>
                    <a:bodyPr/>
                    <a:lstStyle/>
                    <a:p>
                      <a:pPr algn="ctr">
                        <a:lnSpc>
                          <a:spcPct val="115000"/>
                        </a:lnSpc>
                        <a:spcAft>
                          <a:spcPts val="0"/>
                        </a:spcAft>
                      </a:pPr>
                      <a:r>
                        <a:rPr lang="en-US" sz="2400">
                          <a:effectLst/>
                          <a:latin typeface="Arial" pitchFamily="34" charset="0"/>
                          <a:cs typeface="Arial" pitchFamily="34" charset="0"/>
                        </a:rPr>
                        <a:t>Tỉ lệ</a:t>
                      </a:r>
                    </a:p>
                    <a:p>
                      <a:pPr algn="ctr">
                        <a:lnSpc>
                          <a:spcPct val="115000"/>
                        </a:lnSpc>
                        <a:spcAft>
                          <a:spcPts val="0"/>
                        </a:spcAft>
                      </a:pPr>
                      <a:r>
                        <a:rPr lang="en-US" sz="2400">
                          <a:effectLst/>
                          <a:latin typeface="Arial" pitchFamily="34" charset="0"/>
                          <a:cs typeface="Arial" pitchFamily="34" charset="0"/>
                        </a:rPr>
                        <a:t>Người mắc bệnh</a:t>
                      </a:r>
                      <a:endParaRPr lang="en-US" sz="2400">
                        <a:solidFill>
                          <a:srgbClr val="000000"/>
                        </a:solidFill>
                        <a:effectLst/>
                        <a:latin typeface="Arial" pitchFamily="34" charset="0"/>
                        <a:ea typeface="Times New Roman"/>
                        <a:cs typeface="Arial" pitchFamily="34" charset="0"/>
                      </a:endParaRPr>
                    </a:p>
                  </a:txBody>
                  <a:tcPr marL="68580" marR="68580" marT="0" marB="0"/>
                </a:tc>
                <a:tc>
                  <a:txBody>
                    <a:bodyPr/>
                    <a:lstStyle/>
                    <a:p>
                      <a:pPr algn="ctr">
                        <a:lnSpc>
                          <a:spcPct val="115000"/>
                        </a:lnSpc>
                        <a:spcAft>
                          <a:spcPts val="0"/>
                        </a:spcAft>
                      </a:pPr>
                      <a:r>
                        <a:rPr lang="en-US" sz="2400">
                          <a:effectLst/>
                          <a:latin typeface="Arial" pitchFamily="34" charset="0"/>
                          <a:cs typeface="Arial" pitchFamily="34" charset="0"/>
                        </a:rPr>
                        <a:t>Độ tuổi</a:t>
                      </a:r>
                      <a:endParaRPr lang="en-US" sz="2400">
                        <a:solidFill>
                          <a:srgbClr val="000000"/>
                        </a:solidFill>
                        <a:effectLst/>
                        <a:latin typeface="Arial" pitchFamily="34" charset="0"/>
                        <a:ea typeface="Times New Roman"/>
                        <a:cs typeface="Arial" pitchFamily="34" charset="0"/>
                      </a:endParaRPr>
                    </a:p>
                  </a:txBody>
                  <a:tcPr marL="68580" marR="68580" marT="0" marB="0"/>
                </a:tc>
                <a:tc>
                  <a:txBody>
                    <a:bodyPr/>
                    <a:lstStyle/>
                    <a:p>
                      <a:pPr algn="ctr">
                        <a:lnSpc>
                          <a:spcPct val="115000"/>
                        </a:lnSpc>
                        <a:spcAft>
                          <a:spcPts val="0"/>
                        </a:spcAft>
                      </a:pPr>
                      <a:r>
                        <a:rPr lang="en-US" sz="2400" dirty="0">
                          <a:effectLst/>
                          <a:latin typeface="Arial" pitchFamily="34" charset="0"/>
                          <a:cs typeface="Arial" pitchFamily="34" charset="0"/>
                        </a:rPr>
                        <a:t>Nguyên nhân</a:t>
                      </a:r>
                      <a:endParaRPr lang="en-US" sz="2400" dirty="0">
                        <a:solidFill>
                          <a:srgbClr val="000000"/>
                        </a:solidFill>
                        <a:effectLst/>
                        <a:latin typeface="Arial" pitchFamily="34" charset="0"/>
                        <a:ea typeface="Times New Roman"/>
                        <a:cs typeface="Arial" pitchFamily="34" charset="0"/>
                      </a:endParaRPr>
                    </a:p>
                  </a:txBody>
                  <a:tcPr marL="68580" marR="68580" marT="0" marB="0"/>
                </a:tc>
                <a:tc>
                  <a:txBody>
                    <a:bodyPr/>
                    <a:lstStyle/>
                    <a:p>
                      <a:pPr algn="ctr">
                        <a:lnSpc>
                          <a:spcPct val="115000"/>
                        </a:lnSpc>
                        <a:spcAft>
                          <a:spcPts val="0"/>
                        </a:spcAft>
                      </a:pPr>
                      <a:r>
                        <a:rPr lang="en-US" sz="2400" dirty="0">
                          <a:effectLst/>
                          <a:latin typeface="Arial" pitchFamily="34" charset="0"/>
                          <a:cs typeface="Arial" pitchFamily="34" charset="0"/>
                        </a:rPr>
                        <a:t>Tình trạng bệnh (Nhẹ/nặng/</a:t>
                      </a:r>
                    </a:p>
                    <a:p>
                      <a:pPr algn="ctr">
                        <a:lnSpc>
                          <a:spcPct val="115000"/>
                        </a:lnSpc>
                        <a:spcAft>
                          <a:spcPts val="0"/>
                        </a:spcAft>
                      </a:pPr>
                      <a:r>
                        <a:rPr lang="en-US" sz="2400" dirty="0">
                          <a:effectLst/>
                          <a:latin typeface="Arial" pitchFamily="34" charset="0"/>
                          <a:cs typeface="Arial" pitchFamily="34" charset="0"/>
                        </a:rPr>
                        <a:t>có biến chứng)</a:t>
                      </a:r>
                      <a:endParaRPr lang="en-US" sz="2400" dirty="0">
                        <a:solidFill>
                          <a:srgbClr val="000000"/>
                        </a:solidFill>
                        <a:effectLst/>
                        <a:latin typeface="Arial" pitchFamily="34" charset="0"/>
                        <a:ea typeface="Times New Roman"/>
                        <a:cs typeface="Arial" pitchFamily="34" charset="0"/>
                      </a:endParaRPr>
                    </a:p>
                  </a:txBody>
                  <a:tcPr marL="68580" marR="68580" marT="0" marB="0"/>
                </a:tc>
                <a:tc>
                  <a:txBody>
                    <a:bodyPr/>
                    <a:lstStyle/>
                    <a:p>
                      <a:pPr algn="ctr">
                        <a:lnSpc>
                          <a:spcPct val="115000"/>
                        </a:lnSpc>
                        <a:spcAft>
                          <a:spcPts val="0"/>
                        </a:spcAft>
                      </a:pPr>
                      <a:r>
                        <a:rPr lang="en-US" sz="2400" dirty="0">
                          <a:effectLst/>
                          <a:latin typeface="Arial" pitchFamily="34" charset="0"/>
                          <a:cs typeface="Arial" pitchFamily="34" charset="0"/>
                        </a:rPr>
                        <a:t>Giải pháp hạn chế</a:t>
                      </a:r>
                    </a:p>
                    <a:p>
                      <a:pPr algn="ctr">
                        <a:lnSpc>
                          <a:spcPct val="115000"/>
                        </a:lnSpc>
                        <a:spcAft>
                          <a:spcPts val="0"/>
                        </a:spcAft>
                      </a:pPr>
                      <a:r>
                        <a:rPr lang="en-US" sz="2400" dirty="0">
                          <a:effectLst/>
                          <a:latin typeface="Arial" pitchFamily="34" charset="0"/>
                          <a:cs typeface="Arial" pitchFamily="34" charset="0"/>
                        </a:rPr>
                        <a:t>tỉ lệ mắc bệnh</a:t>
                      </a:r>
                      <a:endParaRPr lang="en-US" sz="2400" dirty="0">
                        <a:solidFill>
                          <a:srgbClr val="000000"/>
                        </a:solidFill>
                        <a:effectLst/>
                        <a:latin typeface="Arial" pitchFamily="34" charset="0"/>
                        <a:ea typeface="Times New Roman"/>
                        <a:cs typeface="Arial" pitchFamily="34" charset="0"/>
                      </a:endParaRPr>
                    </a:p>
                  </a:txBody>
                  <a:tcPr marL="68580" marR="68580" marT="0" marB="0"/>
                </a:tc>
                <a:extLst>
                  <a:ext uri="{0D108BD9-81ED-4DB2-BD59-A6C34878D82A}">
                    <a16:rowId xmlns:a16="http://schemas.microsoft.com/office/drawing/2014/main" val="10000"/>
                  </a:ext>
                </a:extLst>
              </a:tr>
              <a:tr h="2286974">
                <a:tc>
                  <a:txBody>
                    <a:bodyPr/>
                    <a:lstStyle/>
                    <a:p>
                      <a:pPr algn="just">
                        <a:lnSpc>
                          <a:spcPct val="115000"/>
                        </a:lnSpc>
                        <a:spcAft>
                          <a:spcPts val="0"/>
                        </a:spcAft>
                      </a:pPr>
                      <a:r>
                        <a:rPr lang="en-US" sz="1400">
                          <a:effectLst/>
                        </a:rPr>
                        <a:t> </a:t>
                      </a:r>
                      <a:endParaRPr lang="en-US" sz="1400">
                        <a:solidFill>
                          <a:srgbClr val="000000"/>
                        </a:solidFill>
                        <a:effectLst/>
                        <a:latin typeface="Times New Roman"/>
                        <a:ea typeface="Times New Roman"/>
                      </a:endParaRPr>
                    </a:p>
                  </a:txBody>
                  <a:tcPr marL="68580" marR="68580" marT="0" marB="0"/>
                </a:tc>
                <a:tc>
                  <a:txBody>
                    <a:bodyPr/>
                    <a:lstStyle/>
                    <a:p>
                      <a:pPr algn="just">
                        <a:lnSpc>
                          <a:spcPct val="115000"/>
                        </a:lnSpc>
                        <a:spcAft>
                          <a:spcPts val="0"/>
                        </a:spcAft>
                      </a:pPr>
                      <a:r>
                        <a:rPr lang="en-US" sz="1400">
                          <a:effectLst/>
                        </a:rPr>
                        <a:t> </a:t>
                      </a:r>
                      <a:endParaRPr lang="en-US" sz="1400">
                        <a:solidFill>
                          <a:srgbClr val="000000"/>
                        </a:solidFill>
                        <a:effectLst/>
                        <a:latin typeface="Times New Roman"/>
                        <a:ea typeface="Times New Roman"/>
                      </a:endParaRPr>
                    </a:p>
                  </a:txBody>
                  <a:tcPr marL="68580" marR="68580" marT="0" marB="0"/>
                </a:tc>
                <a:tc>
                  <a:txBody>
                    <a:bodyPr/>
                    <a:lstStyle/>
                    <a:p>
                      <a:pPr algn="just">
                        <a:lnSpc>
                          <a:spcPct val="115000"/>
                        </a:lnSpc>
                        <a:spcAft>
                          <a:spcPts val="0"/>
                        </a:spcAft>
                      </a:pPr>
                      <a:r>
                        <a:rPr lang="en-US" sz="1400">
                          <a:effectLst/>
                        </a:rPr>
                        <a:t> </a:t>
                      </a:r>
                      <a:endParaRPr lang="en-US" sz="1400">
                        <a:solidFill>
                          <a:srgbClr val="000000"/>
                        </a:solidFill>
                        <a:effectLst/>
                        <a:latin typeface="Times New Roman"/>
                        <a:ea typeface="Times New Roman"/>
                      </a:endParaRPr>
                    </a:p>
                  </a:txBody>
                  <a:tcPr marL="68580" marR="68580" marT="0" marB="0"/>
                </a:tc>
                <a:tc>
                  <a:txBody>
                    <a:bodyPr/>
                    <a:lstStyle/>
                    <a:p>
                      <a:pPr algn="just">
                        <a:lnSpc>
                          <a:spcPct val="115000"/>
                        </a:lnSpc>
                        <a:spcAft>
                          <a:spcPts val="0"/>
                        </a:spcAft>
                      </a:pPr>
                      <a:r>
                        <a:rPr lang="en-US" sz="1400" dirty="0">
                          <a:effectLst/>
                        </a:rPr>
                        <a:t> </a:t>
                      </a:r>
                      <a:endParaRPr lang="en-US" sz="1400" dirty="0">
                        <a:solidFill>
                          <a:srgbClr val="000000"/>
                        </a:solidFill>
                        <a:effectLst/>
                        <a:latin typeface="Times New Roman"/>
                        <a:ea typeface="Times New Roman"/>
                      </a:endParaRPr>
                    </a:p>
                  </a:txBody>
                  <a:tcPr marL="68580" marR="68580" marT="0" marB="0"/>
                </a:tc>
                <a:tc>
                  <a:txBody>
                    <a:bodyPr/>
                    <a:lstStyle/>
                    <a:p>
                      <a:pPr algn="just">
                        <a:lnSpc>
                          <a:spcPct val="115000"/>
                        </a:lnSpc>
                        <a:spcAft>
                          <a:spcPts val="0"/>
                        </a:spcAft>
                      </a:pPr>
                      <a:r>
                        <a:rPr lang="en-US" sz="1400" dirty="0">
                          <a:effectLst/>
                        </a:rPr>
                        <a:t> </a:t>
                      </a:r>
                      <a:endParaRPr lang="en-US" sz="1400" dirty="0">
                        <a:solidFill>
                          <a:srgbClr val="000000"/>
                        </a:solidFill>
                        <a:effectLst/>
                        <a:latin typeface="Times New Roman"/>
                        <a:ea typeface="Times New Roman"/>
                      </a:endParaRPr>
                    </a:p>
                  </a:txBody>
                  <a:tcPr marL="68580" marR="68580" marT="0" marB="0"/>
                </a:tc>
                <a:tc>
                  <a:txBody>
                    <a:bodyPr/>
                    <a:lstStyle/>
                    <a:p>
                      <a:pPr algn="just">
                        <a:lnSpc>
                          <a:spcPct val="115000"/>
                        </a:lnSpc>
                        <a:spcAft>
                          <a:spcPts val="0"/>
                        </a:spcAft>
                      </a:pPr>
                      <a:r>
                        <a:rPr lang="en-US" sz="1400" dirty="0">
                          <a:effectLst/>
                        </a:rPr>
                        <a:t> </a:t>
                      </a:r>
                      <a:endParaRPr lang="en-US" sz="1400" dirty="0">
                        <a:solidFill>
                          <a:srgbClr val="000000"/>
                        </a:solidFill>
                        <a:effectLst/>
                        <a:latin typeface="Times New Roman"/>
                        <a:ea typeface="Times New Roman"/>
                      </a:endParaRPr>
                    </a:p>
                  </a:txBody>
                  <a:tcPr marL="68580" marR="68580" marT="0" marB="0"/>
                </a:tc>
                <a:extLst>
                  <a:ext uri="{0D108BD9-81ED-4DB2-BD59-A6C34878D82A}">
                    <a16:rowId xmlns:a16="http://schemas.microsoft.com/office/drawing/2014/main" val="10001"/>
                  </a:ext>
                </a:extLst>
              </a:tr>
            </a:tbl>
          </a:graphicData>
        </a:graphic>
      </p:graphicFrame>
      <p:sp>
        <p:nvSpPr>
          <p:cNvPr id="16" name="TextBox 3"/>
          <p:cNvSpPr txBox="1"/>
          <p:nvPr/>
        </p:nvSpPr>
        <p:spPr>
          <a:xfrm>
            <a:off x="3280151" y="409628"/>
            <a:ext cx="12226202" cy="1936428"/>
          </a:xfrm>
          <a:prstGeom prst="rect">
            <a:avLst/>
          </a:prstGeom>
        </p:spPr>
        <p:txBody>
          <a:bodyPr lIns="0" tIns="0" rIns="0" bIns="0" rtlCol="0" anchor="t">
            <a:spAutoFit/>
          </a:bodyPr>
          <a:lstStyle/>
          <a:p>
            <a:pPr algn="ctr">
              <a:lnSpc>
                <a:spcPts val="15095"/>
              </a:lnSpc>
            </a:pPr>
            <a:r>
              <a:rPr lang="en-US" sz="15200" spc="1118" dirty="0">
                <a:solidFill>
                  <a:srgbClr val="764652"/>
                </a:solidFill>
                <a:latin typeface="Arial" pitchFamily="34" charset="0"/>
                <a:cs typeface="Arial" pitchFamily="34" charset="0"/>
              </a:rPr>
              <a:t>DỰ ÁN</a:t>
            </a:r>
          </a:p>
        </p:txBody>
      </p:sp>
    </p:spTree>
    <p:extLst>
      <p:ext uri="{BB962C8B-B14F-4D97-AF65-F5344CB8AC3E}">
        <p14:creationId xmlns:p14="http://schemas.microsoft.com/office/powerpoint/2010/main" val="1585159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sp>
        <p:nvSpPr>
          <p:cNvPr id="3" name="TextBox 3"/>
          <p:cNvSpPr txBox="1"/>
          <p:nvPr/>
        </p:nvSpPr>
        <p:spPr>
          <a:xfrm>
            <a:off x="3030908" y="3518603"/>
            <a:ext cx="12226202" cy="3885680"/>
          </a:xfrm>
          <a:prstGeom prst="rect">
            <a:avLst/>
          </a:prstGeom>
        </p:spPr>
        <p:txBody>
          <a:bodyPr lIns="0" tIns="0" rIns="0" bIns="0" rtlCol="0" anchor="t">
            <a:spAutoFit/>
          </a:bodyPr>
          <a:lstStyle/>
          <a:p>
            <a:pPr algn="ctr">
              <a:lnSpc>
                <a:spcPts val="15095"/>
              </a:lnSpc>
            </a:pPr>
            <a:r>
              <a:rPr lang="en-US" sz="15200" spc="1118" dirty="0">
                <a:solidFill>
                  <a:srgbClr val="764652"/>
                </a:solidFill>
                <a:latin typeface="Bobby Jones"/>
              </a:rPr>
              <a:t>THANK YOU!</a:t>
            </a:r>
          </a:p>
        </p:txBody>
      </p:sp>
      <p:sp>
        <p:nvSpPr>
          <p:cNvPr id="6" name="Freeform 6"/>
          <p:cNvSpPr/>
          <p:nvPr/>
        </p:nvSpPr>
        <p:spPr>
          <a:xfrm rot="-391693">
            <a:off x="15361326" y="4994098"/>
            <a:ext cx="2792931" cy="4845779"/>
          </a:xfrm>
          <a:custGeom>
            <a:avLst/>
            <a:gdLst/>
            <a:ahLst/>
            <a:cxnLst/>
            <a:rect l="l" t="t" r="r" b="b"/>
            <a:pathLst>
              <a:path w="2792931" h="4845779">
                <a:moveTo>
                  <a:pt x="0" y="0"/>
                </a:moveTo>
                <a:lnTo>
                  <a:pt x="2792931" y="0"/>
                </a:lnTo>
                <a:lnTo>
                  <a:pt x="2792931" y="4845779"/>
                </a:lnTo>
                <a:lnTo>
                  <a:pt x="0" y="484577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Freeform 7"/>
          <p:cNvSpPr/>
          <p:nvPr/>
        </p:nvSpPr>
        <p:spPr>
          <a:xfrm rot="3272705">
            <a:off x="12524168" y="-236068"/>
            <a:ext cx="5768432" cy="4861448"/>
          </a:xfrm>
          <a:custGeom>
            <a:avLst/>
            <a:gdLst/>
            <a:ahLst/>
            <a:cxnLst/>
            <a:rect l="l" t="t" r="r" b="b"/>
            <a:pathLst>
              <a:path w="6256986" h="5415137">
                <a:moveTo>
                  <a:pt x="0" y="0"/>
                </a:moveTo>
                <a:lnTo>
                  <a:pt x="6256987" y="0"/>
                </a:lnTo>
                <a:lnTo>
                  <a:pt x="6256987" y="5415137"/>
                </a:lnTo>
                <a:lnTo>
                  <a:pt x="0" y="541513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8" name="Freeform 8"/>
          <p:cNvSpPr/>
          <p:nvPr/>
        </p:nvSpPr>
        <p:spPr>
          <a:xfrm rot="-9816898">
            <a:off x="9266390" y="834908"/>
            <a:ext cx="1367126" cy="1339782"/>
          </a:xfrm>
          <a:custGeom>
            <a:avLst/>
            <a:gdLst/>
            <a:ahLst/>
            <a:cxnLst/>
            <a:rect l="l" t="t" r="r" b="b"/>
            <a:pathLst>
              <a:path w="1367125" h="1339782">
                <a:moveTo>
                  <a:pt x="0" y="0"/>
                </a:moveTo>
                <a:lnTo>
                  <a:pt x="1367125" y="0"/>
                </a:lnTo>
                <a:lnTo>
                  <a:pt x="1367125" y="1339782"/>
                </a:lnTo>
                <a:lnTo>
                  <a:pt x="0" y="133978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9" name="Freeform 9"/>
          <p:cNvSpPr/>
          <p:nvPr/>
        </p:nvSpPr>
        <p:spPr>
          <a:xfrm rot="-6916089">
            <a:off x="-532370" y="5069641"/>
            <a:ext cx="6256986" cy="5415137"/>
          </a:xfrm>
          <a:custGeom>
            <a:avLst/>
            <a:gdLst/>
            <a:ahLst/>
            <a:cxnLst/>
            <a:rect l="l" t="t" r="r" b="b"/>
            <a:pathLst>
              <a:path w="6256986" h="5415137">
                <a:moveTo>
                  <a:pt x="0" y="0"/>
                </a:moveTo>
                <a:lnTo>
                  <a:pt x="6256986" y="0"/>
                </a:lnTo>
                <a:lnTo>
                  <a:pt x="6256986" y="5415137"/>
                </a:lnTo>
                <a:lnTo>
                  <a:pt x="0" y="541513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0" name="Freeform 10"/>
          <p:cNvSpPr/>
          <p:nvPr/>
        </p:nvSpPr>
        <p:spPr>
          <a:xfrm rot="6383713">
            <a:off x="13582250" y="7952162"/>
            <a:ext cx="1367126" cy="1339782"/>
          </a:xfrm>
          <a:custGeom>
            <a:avLst/>
            <a:gdLst/>
            <a:ahLst/>
            <a:cxnLst/>
            <a:rect l="l" t="t" r="r" b="b"/>
            <a:pathLst>
              <a:path w="1367125" h="1339782">
                <a:moveTo>
                  <a:pt x="0" y="0"/>
                </a:moveTo>
                <a:lnTo>
                  <a:pt x="1367124" y="0"/>
                </a:lnTo>
                <a:lnTo>
                  <a:pt x="1367124" y="1339782"/>
                </a:lnTo>
                <a:lnTo>
                  <a:pt x="0" y="133978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1" name="Freeform 11"/>
          <p:cNvSpPr/>
          <p:nvPr/>
        </p:nvSpPr>
        <p:spPr>
          <a:xfrm rot="258550">
            <a:off x="-572506" y="151817"/>
            <a:ext cx="4227920" cy="4968708"/>
          </a:xfrm>
          <a:custGeom>
            <a:avLst/>
            <a:gdLst/>
            <a:ahLst/>
            <a:cxnLst/>
            <a:rect l="l" t="t" r="r" b="b"/>
            <a:pathLst>
              <a:path w="4227919" h="4968708">
                <a:moveTo>
                  <a:pt x="0" y="0"/>
                </a:moveTo>
                <a:lnTo>
                  <a:pt x="4227919" y="0"/>
                </a:lnTo>
                <a:lnTo>
                  <a:pt x="4227919" y="4968708"/>
                </a:lnTo>
                <a:lnTo>
                  <a:pt x="0" y="4968708"/>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2" name="Freeform 12"/>
          <p:cNvSpPr/>
          <p:nvPr/>
        </p:nvSpPr>
        <p:spPr>
          <a:xfrm rot="6383713">
            <a:off x="4455364" y="6164984"/>
            <a:ext cx="1648316" cy="1615349"/>
          </a:xfrm>
          <a:custGeom>
            <a:avLst/>
            <a:gdLst/>
            <a:ahLst/>
            <a:cxnLst/>
            <a:rect l="l" t="t" r="r" b="b"/>
            <a:pathLst>
              <a:path w="1648316" h="1615349">
                <a:moveTo>
                  <a:pt x="0" y="0"/>
                </a:moveTo>
                <a:lnTo>
                  <a:pt x="1648316" y="0"/>
                </a:lnTo>
                <a:lnTo>
                  <a:pt x="1648316" y="1615349"/>
                </a:lnTo>
                <a:lnTo>
                  <a:pt x="0" y="1615349"/>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3" name="Freeform 13"/>
          <p:cNvSpPr/>
          <p:nvPr/>
        </p:nvSpPr>
        <p:spPr>
          <a:xfrm rot="6383713">
            <a:off x="2880605" y="1490052"/>
            <a:ext cx="1181324" cy="1157696"/>
          </a:xfrm>
          <a:custGeom>
            <a:avLst/>
            <a:gdLst/>
            <a:ahLst/>
            <a:cxnLst/>
            <a:rect l="l" t="t" r="r" b="b"/>
            <a:pathLst>
              <a:path w="1181323" h="1157696">
                <a:moveTo>
                  <a:pt x="0" y="0"/>
                </a:moveTo>
                <a:lnTo>
                  <a:pt x="1181322" y="0"/>
                </a:lnTo>
                <a:lnTo>
                  <a:pt x="1181322" y="1157696"/>
                </a:lnTo>
                <a:lnTo>
                  <a:pt x="0" y="115769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sp>
        <p:nvSpPr>
          <p:cNvPr id="4" name="Freeform 4"/>
          <p:cNvSpPr/>
          <p:nvPr/>
        </p:nvSpPr>
        <p:spPr>
          <a:xfrm rot="-391693">
            <a:off x="14522868" y="4779767"/>
            <a:ext cx="2792931" cy="4845779"/>
          </a:xfrm>
          <a:custGeom>
            <a:avLst/>
            <a:gdLst/>
            <a:ahLst/>
            <a:cxnLst/>
            <a:rect l="l" t="t" r="r" b="b"/>
            <a:pathLst>
              <a:path w="2792931" h="4845779">
                <a:moveTo>
                  <a:pt x="0" y="0"/>
                </a:moveTo>
                <a:lnTo>
                  <a:pt x="2792931" y="0"/>
                </a:lnTo>
                <a:lnTo>
                  <a:pt x="2792931" y="4845779"/>
                </a:lnTo>
                <a:lnTo>
                  <a:pt x="0" y="484577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rot="3272705">
            <a:off x="12732644" y="-388179"/>
            <a:ext cx="6256986" cy="5415137"/>
          </a:xfrm>
          <a:custGeom>
            <a:avLst/>
            <a:gdLst/>
            <a:ahLst/>
            <a:cxnLst/>
            <a:rect l="l" t="t" r="r" b="b"/>
            <a:pathLst>
              <a:path w="6256986" h="5415137">
                <a:moveTo>
                  <a:pt x="0" y="0"/>
                </a:moveTo>
                <a:lnTo>
                  <a:pt x="6256986" y="0"/>
                </a:lnTo>
                <a:lnTo>
                  <a:pt x="6256986" y="5415137"/>
                </a:lnTo>
                <a:lnTo>
                  <a:pt x="0" y="541513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6" name="Freeform 6"/>
          <p:cNvSpPr/>
          <p:nvPr/>
        </p:nvSpPr>
        <p:spPr>
          <a:xfrm rot="-9816898">
            <a:off x="11667285" y="124007"/>
            <a:ext cx="1367126" cy="1339782"/>
          </a:xfrm>
          <a:custGeom>
            <a:avLst/>
            <a:gdLst/>
            <a:ahLst/>
            <a:cxnLst/>
            <a:rect l="l" t="t" r="r" b="b"/>
            <a:pathLst>
              <a:path w="1367125" h="1339782">
                <a:moveTo>
                  <a:pt x="0" y="0"/>
                </a:moveTo>
                <a:lnTo>
                  <a:pt x="1367125" y="0"/>
                </a:lnTo>
                <a:lnTo>
                  <a:pt x="1367125" y="1339782"/>
                </a:lnTo>
                <a:lnTo>
                  <a:pt x="0" y="133978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Freeform 7"/>
          <p:cNvSpPr/>
          <p:nvPr/>
        </p:nvSpPr>
        <p:spPr>
          <a:xfrm rot="-6916089">
            <a:off x="-819543" y="5887225"/>
            <a:ext cx="6256986" cy="5415137"/>
          </a:xfrm>
          <a:custGeom>
            <a:avLst/>
            <a:gdLst/>
            <a:ahLst/>
            <a:cxnLst/>
            <a:rect l="l" t="t" r="r" b="b"/>
            <a:pathLst>
              <a:path w="6256986" h="5415137">
                <a:moveTo>
                  <a:pt x="0" y="0"/>
                </a:moveTo>
                <a:lnTo>
                  <a:pt x="6256986" y="0"/>
                </a:lnTo>
                <a:lnTo>
                  <a:pt x="6256986" y="5415137"/>
                </a:lnTo>
                <a:lnTo>
                  <a:pt x="0" y="541513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8" name="Freeform 8"/>
          <p:cNvSpPr/>
          <p:nvPr/>
        </p:nvSpPr>
        <p:spPr>
          <a:xfrm rot="6383713">
            <a:off x="13121636" y="8422206"/>
            <a:ext cx="1367126" cy="1339782"/>
          </a:xfrm>
          <a:custGeom>
            <a:avLst/>
            <a:gdLst/>
            <a:ahLst/>
            <a:cxnLst/>
            <a:rect l="l" t="t" r="r" b="b"/>
            <a:pathLst>
              <a:path w="1367125" h="1339782">
                <a:moveTo>
                  <a:pt x="0" y="0"/>
                </a:moveTo>
                <a:lnTo>
                  <a:pt x="1367125" y="0"/>
                </a:lnTo>
                <a:lnTo>
                  <a:pt x="1367125" y="1339783"/>
                </a:lnTo>
                <a:lnTo>
                  <a:pt x="0" y="1339783"/>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9" name="Freeform 9"/>
          <p:cNvSpPr/>
          <p:nvPr/>
        </p:nvSpPr>
        <p:spPr>
          <a:xfrm rot="258550">
            <a:off x="-63606" y="342317"/>
            <a:ext cx="4227920" cy="4968708"/>
          </a:xfrm>
          <a:custGeom>
            <a:avLst/>
            <a:gdLst/>
            <a:ahLst/>
            <a:cxnLst/>
            <a:rect l="l" t="t" r="r" b="b"/>
            <a:pathLst>
              <a:path w="4227919" h="4968708">
                <a:moveTo>
                  <a:pt x="0" y="0"/>
                </a:moveTo>
                <a:lnTo>
                  <a:pt x="4227919" y="0"/>
                </a:lnTo>
                <a:lnTo>
                  <a:pt x="4227919" y="4968708"/>
                </a:lnTo>
                <a:lnTo>
                  <a:pt x="0" y="4968708"/>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0" name="Freeform 10"/>
          <p:cNvSpPr/>
          <p:nvPr/>
        </p:nvSpPr>
        <p:spPr>
          <a:xfrm rot="5794347">
            <a:off x="4838571" y="8284432"/>
            <a:ext cx="1648316" cy="1615349"/>
          </a:xfrm>
          <a:custGeom>
            <a:avLst/>
            <a:gdLst/>
            <a:ahLst/>
            <a:cxnLst/>
            <a:rect l="l" t="t" r="r" b="b"/>
            <a:pathLst>
              <a:path w="1648316" h="1615349">
                <a:moveTo>
                  <a:pt x="0" y="0"/>
                </a:moveTo>
                <a:lnTo>
                  <a:pt x="1648316" y="0"/>
                </a:lnTo>
                <a:lnTo>
                  <a:pt x="1648316" y="1615349"/>
                </a:lnTo>
                <a:lnTo>
                  <a:pt x="0" y="1615349"/>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1" name="Freeform 11"/>
          <p:cNvSpPr/>
          <p:nvPr/>
        </p:nvSpPr>
        <p:spPr>
          <a:xfrm rot="6383713">
            <a:off x="3885737" y="215059"/>
            <a:ext cx="1181324" cy="1157696"/>
          </a:xfrm>
          <a:custGeom>
            <a:avLst/>
            <a:gdLst/>
            <a:ahLst/>
            <a:cxnLst/>
            <a:rect l="l" t="t" r="r" b="b"/>
            <a:pathLst>
              <a:path w="1181323" h="1157696">
                <a:moveTo>
                  <a:pt x="0" y="0"/>
                </a:moveTo>
                <a:lnTo>
                  <a:pt x="1181323" y="0"/>
                </a:lnTo>
                <a:lnTo>
                  <a:pt x="1181323" y="1157696"/>
                </a:lnTo>
                <a:lnTo>
                  <a:pt x="0" y="1157696"/>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3" name="Oval 2"/>
          <p:cNvSpPr/>
          <p:nvPr/>
        </p:nvSpPr>
        <p:spPr>
          <a:xfrm>
            <a:off x="3978394" y="3286811"/>
            <a:ext cx="9977009" cy="5431442"/>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p>
        </p:txBody>
      </p:sp>
      <p:sp>
        <p:nvSpPr>
          <p:cNvPr id="12" name="TextBox 11"/>
          <p:cNvSpPr txBox="1"/>
          <p:nvPr/>
        </p:nvSpPr>
        <p:spPr>
          <a:xfrm>
            <a:off x="5874118" y="5159825"/>
            <a:ext cx="6673121" cy="1877383"/>
          </a:xfrm>
          <a:prstGeom prst="rect">
            <a:avLst/>
          </a:prstGeom>
          <a:noFill/>
        </p:spPr>
        <p:txBody>
          <a:bodyPr wrap="square" lIns="91386" tIns="45693" rIns="91386" bIns="45693" rtlCol="0">
            <a:spAutoFit/>
          </a:bodyPr>
          <a:lstStyle/>
          <a:p>
            <a:pPr algn="ctr"/>
            <a:r>
              <a:rPr lang="vi-VN" sz="2900" dirty="0">
                <a:solidFill>
                  <a:srgbClr val="FF0000"/>
                </a:solidFill>
              </a:rPr>
              <a:t>Hệ nội tiết có vai trò như thế nào đối với cơ thể? Nếu hoạt động của các tuyến nội tiết bị rối loạn thì điều gì sẽ xảy ra? </a:t>
            </a:r>
            <a:endParaRPr lang="en-US" sz="2900" dirty="0">
              <a:solidFill>
                <a:srgbClr val="FF0000"/>
              </a:solidFill>
            </a:endParaRPr>
          </a:p>
        </p:txBody>
      </p:sp>
      <p:sp>
        <p:nvSpPr>
          <p:cNvPr id="14" name="Action Button: Help 13">
            <a:hlinkClick r:id="" action="ppaction://noaction" highlightClick="1"/>
          </p:cNvPr>
          <p:cNvSpPr/>
          <p:nvPr/>
        </p:nvSpPr>
        <p:spPr>
          <a:xfrm>
            <a:off x="4891409" y="5198968"/>
            <a:ext cx="982706" cy="1451873"/>
          </a:xfrm>
          <a:prstGeom prst="actionButtonHelp">
            <a:avLst/>
          </a:prstGeom>
        </p:spPr>
        <p:style>
          <a:lnRef idx="2">
            <a:schemeClr val="accent6"/>
          </a:lnRef>
          <a:fillRef idx="1">
            <a:schemeClr val="lt1"/>
          </a:fillRef>
          <a:effectRef idx="0">
            <a:schemeClr val="accent6"/>
          </a:effectRef>
          <a:fontRef idx="minor">
            <a:schemeClr val="dk1"/>
          </a:fontRef>
        </p:style>
        <p:txBody>
          <a:bodyPr lIns="91386" tIns="45693" rIns="91386" bIns="45693" rtlCol="0" anchor="ctr"/>
          <a:lstStyle/>
          <a:p>
            <a:pPr algn="ctr"/>
            <a:endParaRPr lang="en-US"/>
          </a:p>
        </p:txBody>
      </p:sp>
      <p:sp>
        <p:nvSpPr>
          <p:cNvPr id="13" name="TextBox 12"/>
          <p:cNvSpPr txBox="1"/>
          <p:nvPr/>
        </p:nvSpPr>
        <p:spPr>
          <a:xfrm>
            <a:off x="4890189" y="4099051"/>
            <a:ext cx="8153400" cy="646322"/>
          </a:xfrm>
          <a:prstGeom prst="rect">
            <a:avLst/>
          </a:prstGeom>
          <a:noFill/>
        </p:spPr>
        <p:txBody>
          <a:bodyPr wrap="square" lIns="91386" tIns="45693" rIns="91386" bIns="45693" rtlCol="0">
            <a:spAutoFit/>
          </a:bodyPr>
          <a:lstStyle/>
          <a:p>
            <a:pPr algn="ctr">
              <a:lnSpc>
                <a:spcPct val="150000"/>
              </a:lnSpc>
            </a:pPr>
            <a:endParaRPr lang="en-US"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anim calcmode="lin" valueType="num">
                                      <p:cBhvr>
                                        <p:cTn id="8" dur="2000" fill="hold"/>
                                        <p:tgtEl>
                                          <p:spTgt spid="14"/>
                                        </p:tgtEl>
                                        <p:attrNameLst>
                                          <p:attrName>ppt_w</p:attrName>
                                        </p:attrNameLst>
                                      </p:cBhvr>
                                      <p:tavLst>
                                        <p:tav tm="0" fmla="#ppt_w*sin(2.5*pi*$)">
                                          <p:val>
                                            <p:fltVal val="0"/>
                                          </p:val>
                                        </p:tav>
                                        <p:tav tm="100000">
                                          <p:val>
                                            <p:fltVal val="1"/>
                                          </p:val>
                                        </p:tav>
                                      </p:tavLst>
                                    </p:anim>
                                    <p:anim calcmode="lin" valueType="num">
                                      <p:cBhvr>
                                        <p:cTn id="9" dur="20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circle(in)">
                                      <p:cBhvr>
                                        <p:cTn id="14" dur="20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F:\1-原创素材\1_mm1102\PPT\PPT_014\materaials\pageimg_g2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1232" y="1543108"/>
            <a:ext cx="13825536" cy="754400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572000" y="5829308"/>
            <a:ext cx="9906000" cy="1477319"/>
          </a:xfrm>
          <a:prstGeom prst="rect">
            <a:avLst/>
          </a:prstGeom>
          <a:noFill/>
        </p:spPr>
        <p:txBody>
          <a:bodyPr wrap="square" lIns="91386" tIns="45693" rIns="91386" bIns="45693" rtlCol="0">
            <a:spAutoFit/>
          </a:bodyPr>
          <a:lstStyle/>
          <a:p>
            <a:pPr algn="ctr">
              <a:lnSpc>
                <a:spcPct val="150000"/>
              </a:lnSpc>
            </a:pPr>
            <a:r>
              <a:rPr lang="en-US" altLang="zh-CN" sz="6000" dirty="0">
                <a:solidFill>
                  <a:schemeClr val="accent6">
                    <a:lumMod val="75000"/>
                  </a:schemeClr>
                </a:solidFill>
                <a:latin typeface="Arial" panose="020B0604020202020204" pitchFamily="34" charset="0"/>
                <a:ea typeface="华康海报体W12(P)" pitchFamily="82" charset="-122"/>
                <a:cs typeface="Arial" panose="020B0604020202020204" pitchFamily="34" charset="0"/>
              </a:rPr>
              <a:t>HÌNH THÀNH KIẾN THỨC</a:t>
            </a:r>
          </a:p>
        </p:txBody>
      </p:sp>
    </p:spTree>
    <p:extLst>
      <p:ext uri="{BB962C8B-B14F-4D97-AF65-F5344CB8AC3E}">
        <p14:creationId xmlns:p14="http://schemas.microsoft.com/office/powerpoint/2010/main" val="1230431345"/>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8674"/>
                                        </p:tgtEl>
                                        <p:attrNameLst>
                                          <p:attrName>style.visibility</p:attrName>
                                        </p:attrNameLst>
                                      </p:cBhvr>
                                      <p:to>
                                        <p:strVal val="visible"/>
                                      </p:to>
                                    </p:set>
                                    <p:anim calcmode="lin" valueType="num">
                                      <p:cBhvr>
                                        <p:cTn id="7" dur="1500" fill="hold"/>
                                        <p:tgtEl>
                                          <p:spTgt spid="28674"/>
                                        </p:tgtEl>
                                        <p:attrNameLst>
                                          <p:attrName>ppt_w</p:attrName>
                                        </p:attrNameLst>
                                      </p:cBhvr>
                                      <p:tavLst>
                                        <p:tav tm="0">
                                          <p:val>
                                            <p:fltVal val="0"/>
                                          </p:val>
                                        </p:tav>
                                        <p:tav tm="100000">
                                          <p:val>
                                            <p:strVal val="#ppt_w"/>
                                          </p:val>
                                        </p:tav>
                                      </p:tavLst>
                                    </p:anim>
                                    <p:anim calcmode="lin" valueType="num">
                                      <p:cBhvr>
                                        <p:cTn id="8" dur="1500" fill="hold"/>
                                        <p:tgtEl>
                                          <p:spTgt spid="28674"/>
                                        </p:tgtEl>
                                        <p:attrNameLst>
                                          <p:attrName>ppt_h</p:attrName>
                                        </p:attrNameLst>
                                      </p:cBhvr>
                                      <p:tavLst>
                                        <p:tav tm="0">
                                          <p:val>
                                            <p:fltVal val="0"/>
                                          </p:val>
                                        </p:tav>
                                        <p:tav tm="100000">
                                          <p:val>
                                            <p:strVal val="#ppt_h"/>
                                          </p:val>
                                        </p:tav>
                                      </p:tavLst>
                                    </p:anim>
                                    <p:animEffect transition="in" filter="fade">
                                      <p:cBhvr>
                                        <p:cTn id="9" dur="1500"/>
                                        <p:tgtEl>
                                          <p:spTgt spid="28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204498"/>
            <a:ext cx="18288000" cy="10287000"/>
          </a:xfrm>
          <a:prstGeom prst="rect">
            <a:avLst/>
          </a:prstGeom>
        </p:spPr>
      </p:pic>
      <p:sp>
        <p:nvSpPr>
          <p:cNvPr id="3" name="TextBox 3"/>
          <p:cNvSpPr txBox="1"/>
          <p:nvPr/>
        </p:nvSpPr>
        <p:spPr>
          <a:xfrm>
            <a:off x="634178" y="204506"/>
            <a:ext cx="17217413" cy="923330"/>
          </a:xfrm>
          <a:prstGeom prst="rect">
            <a:avLst/>
          </a:prstGeom>
        </p:spPr>
        <p:txBody>
          <a:bodyPr wrap="square" lIns="0" tIns="0" rIns="0" bIns="0" rtlCol="0" anchor="t">
            <a:spAutoFit/>
          </a:bodyPr>
          <a:lstStyle/>
          <a:p>
            <a:pPr algn="ctr"/>
            <a:r>
              <a:rPr lang="en-US" sz="6000" spc="326" dirty="0">
                <a:latin typeface="Arial" panose="020B0604020202020204" pitchFamily="34" charset="0"/>
                <a:cs typeface="Arial" panose="020B0604020202020204" pitchFamily="34" charset="0"/>
              </a:rPr>
              <a:t>I – </a:t>
            </a:r>
            <a:r>
              <a:rPr lang="en-US" sz="6000" spc="326" dirty="0" err="1">
                <a:latin typeface="Arial" panose="020B0604020202020204" pitchFamily="34" charset="0"/>
                <a:cs typeface="Arial" panose="020B0604020202020204" pitchFamily="34" charset="0"/>
              </a:rPr>
              <a:t>Các</a:t>
            </a:r>
            <a:r>
              <a:rPr lang="en-US" sz="6000" spc="326" dirty="0">
                <a:latin typeface="Arial" panose="020B0604020202020204" pitchFamily="34" charset="0"/>
                <a:cs typeface="Arial" panose="020B0604020202020204" pitchFamily="34" charset="0"/>
              </a:rPr>
              <a:t> </a:t>
            </a:r>
            <a:r>
              <a:rPr lang="en-US" sz="6000" spc="326" dirty="0" err="1">
                <a:latin typeface="Arial" panose="020B0604020202020204" pitchFamily="34" charset="0"/>
                <a:cs typeface="Arial" panose="020B0604020202020204" pitchFamily="34" charset="0"/>
              </a:rPr>
              <a:t>tuyến</a:t>
            </a:r>
            <a:r>
              <a:rPr lang="en-US" sz="6000" spc="326" dirty="0">
                <a:latin typeface="Arial" panose="020B0604020202020204" pitchFamily="34" charset="0"/>
                <a:cs typeface="Arial" panose="020B0604020202020204" pitchFamily="34" charset="0"/>
              </a:rPr>
              <a:t> </a:t>
            </a:r>
            <a:r>
              <a:rPr lang="en-US" sz="6000" spc="326" dirty="0" err="1">
                <a:latin typeface="Arial" panose="020B0604020202020204" pitchFamily="34" charset="0"/>
                <a:cs typeface="Arial" panose="020B0604020202020204" pitchFamily="34" charset="0"/>
              </a:rPr>
              <a:t>nội</a:t>
            </a:r>
            <a:r>
              <a:rPr lang="en-US" sz="6000" spc="326" dirty="0">
                <a:latin typeface="Arial" panose="020B0604020202020204" pitchFamily="34" charset="0"/>
                <a:cs typeface="Arial" panose="020B0604020202020204" pitchFamily="34" charset="0"/>
              </a:rPr>
              <a:t> </a:t>
            </a:r>
            <a:r>
              <a:rPr lang="en-US" sz="6000" spc="326" dirty="0" err="1">
                <a:latin typeface="Arial" panose="020B0604020202020204" pitchFamily="34" charset="0"/>
                <a:cs typeface="Arial" panose="020B0604020202020204" pitchFamily="34" charset="0"/>
              </a:rPr>
              <a:t>tiết</a:t>
            </a:r>
            <a:r>
              <a:rPr lang="en-US" sz="6000" spc="326" dirty="0">
                <a:latin typeface="Arial" panose="020B0604020202020204" pitchFamily="34" charset="0"/>
                <a:cs typeface="Arial" panose="020B0604020202020204" pitchFamily="34" charset="0"/>
              </a:rPr>
              <a:t> </a:t>
            </a:r>
            <a:r>
              <a:rPr lang="en-US" sz="6000" spc="326" dirty="0" err="1">
                <a:latin typeface="Arial" panose="020B0604020202020204" pitchFamily="34" charset="0"/>
                <a:cs typeface="Arial" panose="020B0604020202020204" pitchFamily="34" charset="0"/>
              </a:rPr>
              <a:t>trong</a:t>
            </a:r>
            <a:r>
              <a:rPr lang="en-US" sz="6000" spc="326" dirty="0">
                <a:latin typeface="Arial" panose="020B0604020202020204" pitchFamily="34" charset="0"/>
                <a:cs typeface="Arial" panose="020B0604020202020204" pitchFamily="34" charset="0"/>
              </a:rPr>
              <a:t> </a:t>
            </a:r>
            <a:r>
              <a:rPr lang="en-US" sz="6000" spc="326" dirty="0" err="1">
                <a:latin typeface="Arial" panose="020B0604020202020204" pitchFamily="34" charset="0"/>
                <a:cs typeface="Arial" panose="020B0604020202020204" pitchFamily="34" charset="0"/>
              </a:rPr>
              <a:t>cơ</a:t>
            </a:r>
            <a:r>
              <a:rPr lang="en-US" sz="6000" spc="326" dirty="0">
                <a:latin typeface="Arial" panose="020B0604020202020204" pitchFamily="34" charset="0"/>
                <a:cs typeface="Arial" panose="020B0604020202020204" pitchFamily="34" charset="0"/>
              </a:rPr>
              <a:t> </a:t>
            </a:r>
            <a:r>
              <a:rPr lang="en-US" sz="6000" spc="326" dirty="0" err="1">
                <a:latin typeface="Arial" panose="020B0604020202020204" pitchFamily="34" charset="0"/>
                <a:cs typeface="Arial" panose="020B0604020202020204" pitchFamily="34" charset="0"/>
              </a:rPr>
              <a:t>thể</a:t>
            </a:r>
            <a:r>
              <a:rPr lang="en-US" sz="6000" spc="326" dirty="0">
                <a:latin typeface="Arial" panose="020B0604020202020204" pitchFamily="34" charset="0"/>
                <a:cs typeface="Arial" panose="020B0604020202020204" pitchFamily="34" charset="0"/>
              </a:rPr>
              <a:t> con </a:t>
            </a:r>
            <a:r>
              <a:rPr lang="en-US" sz="6000" spc="326" dirty="0" err="1">
                <a:latin typeface="Arial" panose="020B0604020202020204" pitchFamily="34" charset="0"/>
                <a:cs typeface="Arial" panose="020B0604020202020204" pitchFamily="34" charset="0"/>
              </a:rPr>
              <a:t>người</a:t>
            </a:r>
            <a:r>
              <a:rPr lang="vi-VN" sz="6000" spc="326" dirty="0">
                <a:latin typeface="Arial" panose="020B0604020202020204" pitchFamily="34" charset="0"/>
                <a:cs typeface="Arial" panose="020B0604020202020204" pitchFamily="34" charset="0"/>
              </a:rPr>
              <a:t>:</a:t>
            </a:r>
            <a:endParaRPr lang="en-US" sz="6000" spc="326" dirty="0">
              <a:latin typeface="Arial" panose="020B0604020202020204" pitchFamily="34" charset="0"/>
              <a:cs typeface="Arial" panose="020B0604020202020204" pitchFamily="34" charset="0"/>
            </a:endParaRPr>
          </a:p>
        </p:txBody>
      </p:sp>
      <p:sp>
        <p:nvSpPr>
          <p:cNvPr id="5" name="Freeform 5"/>
          <p:cNvSpPr/>
          <p:nvPr/>
        </p:nvSpPr>
        <p:spPr>
          <a:xfrm rot="795292" flipH="1">
            <a:off x="14236485" y="3750727"/>
            <a:ext cx="3682971" cy="5957747"/>
          </a:xfrm>
          <a:custGeom>
            <a:avLst/>
            <a:gdLst/>
            <a:ahLst/>
            <a:cxnLst/>
            <a:rect l="l" t="t" r="r" b="b"/>
            <a:pathLst>
              <a:path w="3682971" h="5957747">
                <a:moveTo>
                  <a:pt x="3682971" y="0"/>
                </a:moveTo>
                <a:lnTo>
                  <a:pt x="0" y="0"/>
                </a:lnTo>
                <a:lnTo>
                  <a:pt x="0" y="5957747"/>
                </a:lnTo>
                <a:lnTo>
                  <a:pt x="3682971" y="5957747"/>
                </a:lnTo>
                <a:lnTo>
                  <a:pt x="3682971"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6" name="Freeform 6"/>
          <p:cNvSpPr/>
          <p:nvPr/>
        </p:nvSpPr>
        <p:spPr>
          <a:xfrm>
            <a:off x="661881" y="6339424"/>
            <a:ext cx="3381879" cy="3153602"/>
          </a:xfrm>
          <a:custGeom>
            <a:avLst/>
            <a:gdLst/>
            <a:ahLst/>
            <a:cxnLst/>
            <a:rect l="l" t="t" r="r" b="b"/>
            <a:pathLst>
              <a:path w="3381879" h="3153602">
                <a:moveTo>
                  <a:pt x="0" y="0"/>
                </a:moveTo>
                <a:lnTo>
                  <a:pt x="3381878" y="0"/>
                </a:lnTo>
                <a:lnTo>
                  <a:pt x="3381878" y="3153602"/>
                </a:lnTo>
                <a:lnTo>
                  <a:pt x="0" y="3153602"/>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7" name="Freeform 7"/>
          <p:cNvSpPr/>
          <p:nvPr/>
        </p:nvSpPr>
        <p:spPr>
          <a:xfrm>
            <a:off x="15244896" y="1028700"/>
            <a:ext cx="2014404" cy="1911852"/>
          </a:xfrm>
          <a:custGeom>
            <a:avLst/>
            <a:gdLst/>
            <a:ahLst/>
            <a:cxnLst/>
            <a:rect l="l" t="t" r="r" b="b"/>
            <a:pathLst>
              <a:path w="2014404" h="1911852">
                <a:moveTo>
                  <a:pt x="0" y="0"/>
                </a:moveTo>
                <a:lnTo>
                  <a:pt x="2014404" y="0"/>
                </a:lnTo>
                <a:lnTo>
                  <a:pt x="2014404" y="1911852"/>
                </a:lnTo>
                <a:lnTo>
                  <a:pt x="0" y="191185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pic>
        <p:nvPicPr>
          <p:cNvPr id="102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81400" y="1555974"/>
            <a:ext cx="11184168" cy="8388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81947"/>
            <a:ext cx="18288000" cy="10287000"/>
          </a:xfrm>
          <a:prstGeom prst="rect">
            <a:avLst/>
          </a:prstGeom>
        </p:spPr>
      </p:pic>
      <p:sp>
        <p:nvSpPr>
          <p:cNvPr id="5" name="TextBox 5"/>
          <p:cNvSpPr txBox="1"/>
          <p:nvPr/>
        </p:nvSpPr>
        <p:spPr>
          <a:xfrm>
            <a:off x="1786998" y="0"/>
            <a:ext cx="13842765" cy="1269579"/>
          </a:xfrm>
          <a:prstGeom prst="rect">
            <a:avLst/>
          </a:prstGeom>
        </p:spPr>
        <p:txBody>
          <a:bodyPr lIns="0" tIns="0" rIns="0" bIns="0" rtlCol="0" anchor="t">
            <a:spAutoFit/>
          </a:bodyPr>
          <a:lstStyle/>
          <a:p>
            <a:pPr algn="ctr">
              <a:lnSpc>
                <a:spcPts val="9896"/>
              </a:lnSpc>
            </a:pPr>
            <a:r>
              <a:rPr lang="en-US" sz="4100" spc="386" dirty="0">
                <a:solidFill>
                  <a:srgbClr val="1F497D">
                    <a:lumMod val="60000"/>
                    <a:lumOff val="40000"/>
                  </a:srgbClr>
                </a:solidFill>
                <a:latin typeface="Bahnschrift" panose="020B0502040204020203" pitchFamily="34" charset="0"/>
              </a:rPr>
              <a:t>HOẠT ĐỘNG NHÓM BẰNG KĨ THUẬT MẢNH GHÉP</a:t>
            </a:r>
            <a:endParaRPr lang="en-US" sz="4100" spc="386" dirty="0">
              <a:solidFill>
                <a:srgbClr val="764652"/>
              </a:solidFill>
              <a:latin typeface="Bahnschrift" panose="020B0502040204020203" pitchFamily="34" charset="0"/>
            </a:endParaRPr>
          </a:p>
        </p:txBody>
      </p:sp>
      <p:sp>
        <p:nvSpPr>
          <p:cNvPr id="10" name="Freeform 10"/>
          <p:cNvSpPr/>
          <p:nvPr/>
        </p:nvSpPr>
        <p:spPr>
          <a:xfrm>
            <a:off x="14985942" y="4520803"/>
            <a:ext cx="3230421" cy="3012368"/>
          </a:xfrm>
          <a:custGeom>
            <a:avLst/>
            <a:gdLst/>
            <a:ahLst/>
            <a:cxnLst/>
            <a:rect l="l" t="t" r="r" b="b"/>
            <a:pathLst>
              <a:path w="3230421" h="3012367">
                <a:moveTo>
                  <a:pt x="0" y="0"/>
                </a:moveTo>
                <a:lnTo>
                  <a:pt x="3230421" y="0"/>
                </a:lnTo>
                <a:lnTo>
                  <a:pt x="3230421" y="3012367"/>
                </a:lnTo>
                <a:lnTo>
                  <a:pt x="0" y="301236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1" name="Freeform 11"/>
          <p:cNvSpPr/>
          <p:nvPr/>
        </p:nvSpPr>
        <p:spPr>
          <a:xfrm>
            <a:off x="16920719" y="3723796"/>
            <a:ext cx="1034450" cy="1034450"/>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2" name="Freeform 12"/>
          <p:cNvSpPr/>
          <p:nvPr/>
        </p:nvSpPr>
        <p:spPr>
          <a:xfrm>
            <a:off x="15957552" y="7768417"/>
            <a:ext cx="2653689" cy="2518592"/>
          </a:xfrm>
          <a:custGeom>
            <a:avLst/>
            <a:gdLst/>
            <a:ahLst/>
            <a:cxnLst/>
            <a:rect l="l" t="t" r="r" b="b"/>
            <a:pathLst>
              <a:path w="2653689" h="2518592">
                <a:moveTo>
                  <a:pt x="0" y="0"/>
                </a:moveTo>
                <a:lnTo>
                  <a:pt x="2653689" y="0"/>
                </a:lnTo>
                <a:lnTo>
                  <a:pt x="2653689" y="2518592"/>
                </a:lnTo>
                <a:lnTo>
                  <a:pt x="0" y="251859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3" name="Freeform 13"/>
          <p:cNvSpPr/>
          <p:nvPr/>
        </p:nvSpPr>
        <p:spPr>
          <a:xfrm>
            <a:off x="61970" y="9050090"/>
            <a:ext cx="1034450" cy="1034450"/>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4" name="Freeform 14"/>
          <p:cNvSpPr/>
          <p:nvPr/>
        </p:nvSpPr>
        <p:spPr>
          <a:xfrm>
            <a:off x="15420886" y="2491860"/>
            <a:ext cx="1298015" cy="1231934"/>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5" name="Freeform 15"/>
          <p:cNvSpPr/>
          <p:nvPr/>
        </p:nvSpPr>
        <p:spPr>
          <a:xfrm rot="-8544434">
            <a:off x="15973864" y="-1449448"/>
            <a:ext cx="4628291" cy="431588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6" name="Freeform 16"/>
          <p:cNvSpPr/>
          <p:nvPr/>
        </p:nvSpPr>
        <p:spPr>
          <a:xfrm>
            <a:off x="16445548" y="547898"/>
            <a:ext cx="869945" cy="869945"/>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7" name="Freeform 17"/>
          <p:cNvSpPr/>
          <p:nvPr/>
        </p:nvSpPr>
        <p:spPr>
          <a:xfrm rot="6831218">
            <a:off x="188965" y="693790"/>
            <a:ext cx="1298015" cy="1231934"/>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8" name="Freeform 18"/>
          <p:cNvSpPr/>
          <p:nvPr/>
        </p:nvSpPr>
        <p:spPr>
          <a:xfrm rot="6831218">
            <a:off x="385325" y="2266476"/>
            <a:ext cx="954242" cy="869945"/>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graphicFrame>
        <p:nvGraphicFramePr>
          <p:cNvPr id="19" name="Table 18"/>
          <p:cNvGraphicFramePr>
            <a:graphicFrameLocks noGrp="1"/>
          </p:cNvGraphicFramePr>
          <p:nvPr>
            <p:extLst>
              <p:ext uri="{D42A27DB-BD31-4B8C-83A1-F6EECF244321}">
                <p14:modId xmlns:p14="http://schemas.microsoft.com/office/powerpoint/2010/main" val="509785542"/>
              </p:ext>
            </p:extLst>
          </p:nvPr>
        </p:nvGraphicFramePr>
        <p:xfrm>
          <a:off x="2071659" y="1989688"/>
          <a:ext cx="9205942" cy="8094853"/>
        </p:xfrm>
        <a:graphic>
          <a:graphicData uri="http://schemas.openxmlformats.org/drawingml/2006/table">
            <a:tbl>
              <a:tblPr firstRow="1" bandRow="1">
                <a:tableStyleId>{5C22544A-7EE6-4342-B048-85BDC9FD1C3A}</a:tableStyleId>
              </a:tblPr>
              <a:tblGrid>
                <a:gridCol w="3607266">
                  <a:extLst>
                    <a:ext uri="{9D8B030D-6E8A-4147-A177-3AD203B41FA5}">
                      <a16:colId xmlns:a16="http://schemas.microsoft.com/office/drawing/2014/main" val="285327334"/>
                    </a:ext>
                  </a:extLst>
                </a:gridCol>
                <a:gridCol w="2058337">
                  <a:extLst>
                    <a:ext uri="{9D8B030D-6E8A-4147-A177-3AD203B41FA5}">
                      <a16:colId xmlns:a16="http://schemas.microsoft.com/office/drawing/2014/main" val="1146659260"/>
                    </a:ext>
                  </a:extLst>
                </a:gridCol>
                <a:gridCol w="3540339">
                  <a:extLst>
                    <a:ext uri="{9D8B030D-6E8A-4147-A177-3AD203B41FA5}">
                      <a16:colId xmlns:a16="http://schemas.microsoft.com/office/drawing/2014/main" val="1030607530"/>
                    </a:ext>
                  </a:extLst>
                </a:gridCol>
              </a:tblGrid>
              <a:tr h="1488299">
                <a:tc>
                  <a:txBody>
                    <a:bodyPr/>
                    <a:lstStyle/>
                    <a:p>
                      <a:pPr algn="ctr"/>
                      <a:r>
                        <a:rPr lang="en-US" sz="2400" dirty="0">
                          <a:solidFill>
                            <a:schemeClr val="tx1"/>
                          </a:solidFill>
                          <a:latin typeface="Arial" panose="020B0604020202020204" pitchFamily="34" charset="0"/>
                          <a:cs typeface="Arial" panose="020B0604020202020204" pitchFamily="34" charset="0"/>
                        </a:rPr>
                        <a:t>Tuyến</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400" err="1">
                          <a:solidFill>
                            <a:schemeClr val="tx1"/>
                          </a:solidFill>
                          <a:latin typeface="Arial" panose="020B0604020202020204" pitchFamily="34" charset="0"/>
                          <a:cs typeface="Arial" panose="020B0604020202020204" pitchFamily="34" charset="0"/>
                        </a:rPr>
                        <a:t>Vị</a:t>
                      </a:r>
                      <a:r>
                        <a:rPr lang="en-US" sz="2400" baseline="0">
                          <a:solidFill>
                            <a:schemeClr val="tx1"/>
                          </a:solidFill>
                          <a:latin typeface="Arial" panose="020B0604020202020204" pitchFamily="34" charset="0"/>
                          <a:cs typeface="Arial" panose="020B0604020202020204" pitchFamily="34" charset="0"/>
                        </a:rPr>
                        <a:t> </a:t>
                      </a:r>
                      <a:r>
                        <a:rPr lang="en-US" sz="2400" baseline="0" err="1">
                          <a:solidFill>
                            <a:schemeClr val="tx1"/>
                          </a:solidFill>
                          <a:latin typeface="Arial" panose="020B0604020202020204" pitchFamily="34" charset="0"/>
                          <a:cs typeface="Arial" panose="020B0604020202020204" pitchFamily="34" charset="0"/>
                        </a:rPr>
                        <a:t>trí</a:t>
                      </a:r>
                      <a:endParaRPr lang="en-US" sz="2400">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400" dirty="0">
                          <a:solidFill>
                            <a:schemeClr val="tx1"/>
                          </a:solidFill>
                          <a:latin typeface="Arial" panose="020B0604020202020204" pitchFamily="34" charset="0"/>
                          <a:cs typeface="Arial" panose="020B0604020202020204" pitchFamily="34" charset="0"/>
                        </a:rPr>
                        <a:t>Chức</a:t>
                      </a:r>
                      <a:r>
                        <a:rPr lang="en-US" sz="2400" baseline="0" dirty="0">
                          <a:solidFill>
                            <a:schemeClr val="tx1"/>
                          </a:solidFill>
                          <a:latin typeface="Arial" panose="020B0604020202020204" pitchFamily="34" charset="0"/>
                          <a:cs typeface="Arial" panose="020B0604020202020204" pitchFamily="34" charset="0"/>
                        </a:rPr>
                        <a:t> năng</a:t>
                      </a:r>
                      <a:endParaRPr lang="en-US" sz="2400" dirty="0">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36121921"/>
                  </a:ext>
                </a:extLst>
              </a:tr>
              <a:tr h="1002589">
                <a:tc>
                  <a:txBody>
                    <a:bodyPr/>
                    <a:lstStyle/>
                    <a:p>
                      <a:endParaRPr lang="en-US" sz="2400">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2400" dirty="0">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vi-VN" sz="2400" dirty="0">
                          <a:solidFill>
                            <a:schemeClr val="tx1"/>
                          </a:solidFill>
                          <a:latin typeface="Arial" panose="020B0604020202020204" pitchFamily="34" charset="0"/>
                          <a:cs typeface="Arial" panose="020B0604020202020204" pitchFamily="34" charset="0"/>
                        </a:rPr>
                        <a:t>.</a:t>
                      </a:r>
                      <a:endParaRPr lang="en-US" sz="2400" dirty="0">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693287021"/>
                  </a:ext>
                </a:extLst>
              </a:tr>
              <a:tr h="1593609">
                <a:tc>
                  <a:txBody>
                    <a:bodyPr/>
                    <a:lstStyle/>
                    <a:p>
                      <a:endParaRPr lang="en-US" sz="2400">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2400">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2400" dirty="0">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892287374"/>
                  </a:ext>
                </a:extLst>
              </a:tr>
              <a:tr h="1159585">
                <a:tc>
                  <a:txBody>
                    <a:bodyPr/>
                    <a:lstStyle/>
                    <a:p>
                      <a:endParaRPr lang="en-US" sz="2400">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2400" dirty="0">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2400">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782350012"/>
                  </a:ext>
                </a:extLst>
              </a:tr>
              <a:tr h="1336785">
                <a:tc>
                  <a:txBody>
                    <a:bodyPr/>
                    <a:lstStyle/>
                    <a:p>
                      <a:endParaRPr lang="en-US" sz="2400" dirty="0">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2400">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2400">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848353386"/>
                  </a:ext>
                </a:extLst>
              </a:tr>
              <a:tr h="1513986">
                <a:tc>
                  <a:txBody>
                    <a:bodyPr/>
                    <a:lstStyle/>
                    <a:p>
                      <a:endParaRPr lang="en-US" sz="2400" dirty="0">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2400" dirty="0">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2400" dirty="0">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459834955"/>
                  </a:ext>
                </a:extLst>
              </a:tr>
            </a:tbl>
          </a:graphicData>
        </a:graphic>
      </p:graphicFrame>
      <p:sp>
        <p:nvSpPr>
          <p:cNvPr id="3" name="TextBox 2"/>
          <p:cNvSpPr txBox="1"/>
          <p:nvPr/>
        </p:nvSpPr>
        <p:spPr>
          <a:xfrm>
            <a:off x="2778782" y="3723382"/>
            <a:ext cx="1799727" cy="461666"/>
          </a:xfrm>
          <a:prstGeom prst="rect">
            <a:avLst/>
          </a:prstGeom>
          <a:noFill/>
        </p:spPr>
        <p:txBody>
          <a:bodyPr wrap="square" lIns="91386" tIns="45693" rIns="91386" bIns="45693" rtlCol="0">
            <a:spAutoFit/>
          </a:bodyPr>
          <a:lstStyle/>
          <a:p>
            <a:pPr algn="ctr"/>
            <a:r>
              <a:rPr lang="vi-VN" sz="2400" dirty="0">
                <a:solidFill>
                  <a:prstClr val="black"/>
                </a:solidFill>
                <a:latin typeface="Calibri" panose="020F0502020204030204" pitchFamily="34" charset="0"/>
                <a:cs typeface="Calibri" panose="020F0502020204030204" pitchFamily="34" charset="0"/>
              </a:rPr>
              <a:t>Tuyến yên</a:t>
            </a:r>
            <a:endParaRPr lang="en-US" sz="2400" dirty="0">
              <a:solidFill>
                <a:prstClr val="black"/>
              </a:solidFill>
              <a:cs typeface="Calibri" panose="020F0502020204030204" pitchFamily="34" charset="0"/>
            </a:endParaRPr>
          </a:p>
        </p:txBody>
      </p:sp>
      <p:sp>
        <p:nvSpPr>
          <p:cNvPr id="7" name="TextBox 6"/>
          <p:cNvSpPr txBox="1"/>
          <p:nvPr/>
        </p:nvSpPr>
        <p:spPr>
          <a:xfrm>
            <a:off x="2894681" y="5069084"/>
            <a:ext cx="2083895" cy="461666"/>
          </a:xfrm>
          <a:prstGeom prst="rect">
            <a:avLst/>
          </a:prstGeom>
          <a:noFill/>
        </p:spPr>
        <p:txBody>
          <a:bodyPr wrap="square" lIns="91386" tIns="45693" rIns="91386" bIns="45693" rtlCol="0">
            <a:spAutoFit/>
          </a:bodyPr>
          <a:lstStyle/>
          <a:p>
            <a:r>
              <a:rPr lang="en-US" sz="2400" dirty="0">
                <a:solidFill>
                  <a:prstClr val="black"/>
                </a:solidFill>
                <a:cs typeface="Calibri" panose="020F0502020204030204" pitchFamily="34" charset="0"/>
              </a:rPr>
              <a:t>Tuyến giáp</a:t>
            </a:r>
          </a:p>
        </p:txBody>
      </p:sp>
      <p:sp>
        <p:nvSpPr>
          <p:cNvPr id="20" name="TextBox 19"/>
          <p:cNvSpPr txBox="1"/>
          <p:nvPr/>
        </p:nvSpPr>
        <p:spPr>
          <a:xfrm>
            <a:off x="2778782" y="6286500"/>
            <a:ext cx="2209736" cy="461666"/>
          </a:xfrm>
          <a:prstGeom prst="rect">
            <a:avLst/>
          </a:prstGeom>
          <a:noFill/>
        </p:spPr>
        <p:txBody>
          <a:bodyPr wrap="square" lIns="91386" tIns="45693" rIns="91386" bIns="45693" rtlCol="0">
            <a:spAutoFit/>
          </a:bodyPr>
          <a:lstStyle/>
          <a:p>
            <a:r>
              <a:rPr lang="en-US" sz="2400" dirty="0">
                <a:solidFill>
                  <a:prstClr val="black"/>
                </a:solidFill>
                <a:cs typeface="Calibri" panose="020F0502020204030204" pitchFamily="34" charset="0"/>
              </a:rPr>
              <a:t>Tuyến tụy</a:t>
            </a:r>
          </a:p>
        </p:txBody>
      </p:sp>
      <p:sp>
        <p:nvSpPr>
          <p:cNvPr id="21" name="TextBox 20"/>
          <p:cNvSpPr txBox="1"/>
          <p:nvPr/>
        </p:nvSpPr>
        <p:spPr>
          <a:xfrm>
            <a:off x="2778782" y="7802126"/>
            <a:ext cx="2315694" cy="461666"/>
          </a:xfrm>
          <a:prstGeom prst="rect">
            <a:avLst/>
          </a:prstGeom>
          <a:noFill/>
        </p:spPr>
        <p:txBody>
          <a:bodyPr wrap="square" lIns="91386" tIns="45693" rIns="91386" bIns="45693" rtlCol="0">
            <a:spAutoFit/>
          </a:bodyPr>
          <a:lstStyle/>
          <a:p>
            <a:r>
              <a:rPr lang="en-US" sz="2400" dirty="0">
                <a:solidFill>
                  <a:prstClr val="black"/>
                </a:solidFill>
                <a:cs typeface="Calibri" panose="020F0502020204030204" pitchFamily="34" charset="0"/>
              </a:rPr>
              <a:t>Tuyến trên thận</a:t>
            </a:r>
          </a:p>
        </p:txBody>
      </p:sp>
      <p:sp>
        <p:nvSpPr>
          <p:cNvPr id="22" name="TextBox 21"/>
          <p:cNvSpPr txBox="1"/>
          <p:nvPr/>
        </p:nvSpPr>
        <p:spPr>
          <a:xfrm>
            <a:off x="2894682" y="9105649"/>
            <a:ext cx="2423252" cy="461666"/>
          </a:xfrm>
          <a:prstGeom prst="rect">
            <a:avLst/>
          </a:prstGeom>
          <a:noFill/>
        </p:spPr>
        <p:txBody>
          <a:bodyPr wrap="square" lIns="91386" tIns="45693" rIns="91386" bIns="45693" rtlCol="0">
            <a:spAutoFit/>
          </a:bodyPr>
          <a:lstStyle/>
          <a:p>
            <a:r>
              <a:rPr lang="en-US" sz="2400" dirty="0">
                <a:solidFill>
                  <a:prstClr val="black"/>
                </a:solidFill>
                <a:cs typeface="Calibri" panose="020F0502020204030204" pitchFamily="34" charset="0"/>
              </a:rPr>
              <a:t>Tuyến sinh dục</a:t>
            </a:r>
          </a:p>
        </p:txBody>
      </p:sp>
      <p:sp>
        <p:nvSpPr>
          <p:cNvPr id="31" name="TextBox 30"/>
          <p:cNvSpPr txBox="1"/>
          <p:nvPr/>
        </p:nvSpPr>
        <p:spPr>
          <a:xfrm>
            <a:off x="1817877" y="1262174"/>
            <a:ext cx="14139675" cy="1877429"/>
          </a:xfrm>
          <a:prstGeom prst="rect">
            <a:avLst/>
          </a:prstGeom>
          <a:noFill/>
        </p:spPr>
        <p:txBody>
          <a:bodyPr wrap="square" lIns="91386" tIns="45693" rIns="91386" bIns="45693" rtlCol="0">
            <a:spAutoFit/>
          </a:bodyPr>
          <a:lstStyle/>
          <a:p>
            <a:pPr algn="just"/>
            <a:r>
              <a:rPr lang="en-US" sz="2900" b="1" dirty="0" err="1">
                <a:latin typeface="Arial" pitchFamily="34" charset="0"/>
                <a:cs typeface="Arial" pitchFamily="34" charset="0"/>
              </a:rPr>
              <a:t>Vòng</a:t>
            </a:r>
            <a:r>
              <a:rPr lang="en-US" sz="2900" b="1" dirty="0">
                <a:latin typeface="Arial" pitchFamily="34" charset="0"/>
                <a:cs typeface="Arial" pitchFamily="34" charset="0"/>
              </a:rPr>
              <a:t> 1 Nhóm </a:t>
            </a:r>
            <a:r>
              <a:rPr lang="en-US" sz="2900" b="1" dirty="0" err="1">
                <a:latin typeface="Arial" pitchFamily="34" charset="0"/>
                <a:cs typeface="Arial" pitchFamily="34" charset="0"/>
              </a:rPr>
              <a:t>chuyên</a:t>
            </a:r>
            <a:r>
              <a:rPr lang="en-US" sz="2900" b="1" dirty="0">
                <a:latin typeface="Arial" pitchFamily="34" charset="0"/>
                <a:cs typeface="Arial" pitchFamily="34" charset="0"/>
              </a:rPr>
              <a:t> </a:t>
            </a:r>
            <a:r>
              <a:rPr lang="en-US" sz="2900" b="1" dirty="0" err="1">
                <a:latin typeface="Arial" pitchFamily="34" charset="0"/>
                <a:cs typeface="Arial" pitchFamily="34" charset="0"/>
              </a:rPr>
              <a:t>gia</a:t>
            </a:r>
            <a:r>
              <a:rPr lang="en-US" sz="2900" b="1" dirty="0">
                <a:latin typeface="Arial" pitchFamily="34" charset="0"/>
                <a:cs typeface="Arial" pitchFamily="34" charset="0"/>
              </a:rPr>
              <a:t>: </a:t>
            </a:r>
            <a:r>
              <a:rPr lang="en-US" sz="2900" dirty="0" err="1">
                <a:latin typeface="Arial" pitchFamily="34" charset="0"/>
                <a:cs typeface="Arial" pitchFamily="34" charset="0"/>
              </a:rPr>
              <a:t>Thảo</a:t>
            </a:r>
            <a:r>
              <a:rPr lang="en-US" sz="2900" dirty="0">
                <a:latin typeface="Arial" pitchFamily="34" charset="0"/>
                <a:cs typeface="Arial" pitchFamily="34" charset="0"/>
              </a:rPr>
              <a:t> luận trong 4 phút hoàn thành vị trí và chức năng của tuyến nội tiết. </a:t>
            </a:r>
          </a:p>
          <a:p>
            <a:pPr algn="just"/>
            <a:r>
              <a:rPr lang="en-US" sz="2900" dirty="0" err="1">
                <a:latin typeface="Arial" pitchFamily="34" charset="0"/>
                <a:cs typeface="Arial" pitchFamily="34" charset="0"/>
              </a:rPr>
              <a:t>Nhóm</a:t>
            </a:r>
            <a:r>
              <a:rPr lang="en-US" sz="2900" dirty="0">
                <a:latin typeface="Arial" pitchFamily="34" charset="0"/>
                <a:cs typeface="Arial" pitchFamily="34" charset="0"/>
              </a:rPr>
              <a:t> 1: </a:t>
            </a:r>
            <a:r>
              <a:rPr lang="en-US" sz="2900" dirty="0" err="1">
                <a:latin typeface="Arial" pitchFamily="34" charset="0"/>
                <a:cs typeface="Arial" pitchFamily="34" charset="0"/>
              </a:rPr>
              <a:t>Tuyến</a:t>
            </a:r>
            <a:r>
              <a:rPr lang="en-US" sz="2900" dirty="0">
                <a:latin typeface="Arial" pitchFamily="34" charset="0"/>
                <a:cs typeface="Arial" pitchFamily="34" charset="0"/>
              </a:rPr>
              <a:t> </a:t>
            </a:r>
            <a:r>
              <a:rPr lang="en-US" sz="2900" dirty="0" err="1">
                <a:latin typeface="Arial" pitchFamily="34" charset="0"/>
                <a:cs typeface="Arial" pitchFamily="34" charset="0"/>
              </a:rPr>
              <a:t>yên</a:t>
            </a:r>
            <a:r>
              <a:rPr lang="en-US" sz="2900" dirty="0">
                <a:latin typeface="Arial" pitchFamily="34" charset="0"/>
                <a:cs typeface="Arial" pitchFamily="34" charset="0"/>
              </a:rPr>
              <a:t>                  </a:t>
            </a:r>
            <a:r>
              <a:rPr lang="en-US" sz="2900" dirty="0" err="1">
                <a:latin typeface="Arial" pitchFamily="34" charset="0"/>
                <a:cs typeface="Arial" pitchFamily="34" charset="0"/>
              </a:rPr>
              <a:t>Nhóm</a:t>
            </a:r>
            <a:r>
              <a:rPr lang="en-US" sz="2900" dirty="0">
                <a:latin typeface="Arial" pitchFamily="34" charset="0"/>
                <a:cs typeface="Arial" pitchFamily="34" charset="0"/>
              </a:rPr>
              <a:t> 2: </a:t>
            </a:r>
            <a:r>
              <a:rPr lang="en-US" sz="2900" dirty="0" err="1">
                <a:latin typeface="Arial" pitchFamily="34" charset="0"/>
                <a:cs typeface="Arial" pitchFamily="34" charset="0"/>
              </a:rPr>
              <a:t>Tuyến</a:t>
            </a:r>
            <a:r>
              <a:rPr lang="en-US" sz="2900" dirty="0">
                <a:latin typeface="Arial" pitchFamily="34" charset="0"/>
                <a:cs typeface="Arial" pitchFamily="34" charset="0"/>
              </a:rPr>
              <a:t> </a:t>
            </a:r>
            <a:r>
              <a:rPr lang="en-US" sz="2900" dirty="0" err="1">
                <a:latin typeface="Arial" pitchFamily="34" charset="0"/>
                <a:cs typeface="Arial" pitchFamily="34" charset="0"/>
              </a:rPr>
              <a:t>giáp</a:t>
            </a:r>
            <a:endParaRPr lang="en-US" sz="2900" dirty="0">
              <a:latin typeface="Arial" pitchFamily="34" charset="0"/>
              <a:cs typeface="Arial" pitchFamily="34" charset="0"/>
            </a:endParaRPr>
          </a:p>
          <a:p>
            <a:pPr algn="just"/>
            <a:r>
              <a:rPr lang="en-US" sz="2900" dirty="0" err="1">
                <a:latin typeface="Arial" pitchFamily="34" charset="0"/>
                <a:cs typeface="Arial" pitchFamily="34" charset="0"/>
              </a:rPr>
              <a:t>Nhóm</a:t>
            </a:r>
            <a:r>
              <a:rPr lang="en-US" sz="2900" dirty="0">
                <a:latin typeface="Arial" pitchFamily="34" charset="0"/>
                <a:cs typeface="Arial" pitchFamily="34" charset="0"/>
              </a:rPr>
              <a:t> 3: </a:t>
            </a:r>
            <a:r>
              <a:rPr lang="en-US" sz="2900" dirty="0" err="1">
                <a:latin typeface="Arial" pitchFamily="34" charset="0"/>
                <a:cs typeface="Arial" pitchFamily="34" charset="0"/>
              </a:rPr>
              <a:t>Tuyến</a:t>
            </a:r>
            <a:r>
              <a:rPr lang="en-US" sz="2900" dirty="0">
                <a:latin typeface="Arial" pitchFamily="34" charset="0"/>
                <a:cs typeface="Arial" pitchFamily="34" charset="0"/>
              </a:rPr>
              <a:t> </a:t>
            </a:r>
            <a:r>
              <a:rPr lang="en-US" sz="2900" dirty="0" err="1">
                <a:latin typeface="Arial" pitchFamily="34" charset="0"/>
                <a:cs typeface="Arial" pitchFamily="34" charset="0"/>
              </a:rPr>
              <a:t>tụy</a:t>
            </a:r>
            <a:r>
              <a:rPr lang="en-US" sz="2900" dirty="0">
                <a:latin typeface="Arial" pitchFamily="34" charset="0"/>
                <a:cs typeface="Arial" pitchFamily="34" charset="0"/>
              </a:rPr>
              <a:t>                   </a:t>
            </a:r>
            <a:r>
              <a:rPr lang="en-US" sz="2900" dirty="0" err="1">
                <a:latin typeface="Arial" pitchFamily="34" charset="0"/>
                <a:cs typeface="Arial" pitchFamily="34" charset="0"/>
              </a:rPr>
              <a:t>Nhóm</a:t>
            </a:r>
            <a:r>
              <a:rPr lang="en-US" sz="2900" dirty="0">
                <a:latin typeface="Arial" pitchFamily="34" charset="0"/>
                <a:cs typeface="Arial" pitchFamily="34" charset="0"/>
              </a:rPr>
              <a:t> 4: Tuyến </a:t>
            </a:r>
            <a:r>
              <a:rPr lang="en-US" sz="2900" dirty="0" err="1">
                <a:latin typeface="Arial" pitchFamily="34" charset="0"/>
                <a:cs typeface="Arial" pitchFamily="34" charset="0"/>
              </a:rPr>
              <a:t>trên</a:t>
            </a:r>
            <a:r>
              <a:rPr lang="en-US" sz="2900" dirty="0">
                <a:latin typeface="Arial" pitchFamily="34" charset="0"/>
                <a:cs typeface="Arial" pitchFamily="34" charset="0"/>
              </a:rPr>
              <a:t> </a:t>
            </a:r>
            <a:r>
              <a:rPr lang="en-US" sz="2900" dirty="0" err="1">
                <a:latin typeface="Arial" pitchFamily="34" charset="0"/>
                <a:cs typeface="Arial" pitchFamily="34" charset="0"/>
              </a:rPr>
              <a:t>thận</a:t>
            </a:r>
            <a:r>
              <a:rPr lang="en-US" sz="2900" dirty="0">
                <a:latin typeface="Arial" pitchFamily="34" charset="0"/>
                <a:cs typeface="Arial" pitchFamily="34" charset="0"/>
              </a:rPr>
              <a:t>        Nhóm 5: Tuyến sinh dục.</a:t>
            </a:r>
          </a:p>
        </p:txBody>
      </p:sp>
      <p:sp>
        <p:nvSpPr>
          <p:cNvPr id="32" name="TextBox 31"/>
          <p:cNvSpPr txBox="1"/>
          <p:nvPr/>
        </p:nvSpPr>
        <p:spPr>
          <a:xfrm>
            <a:off x="1663785" y="1040456"/>
            <a:ext cx="15055116" cy="538601"/>
          </a:xfrm>
          <a:prstGeom prst="rect">
            <a:avLst/>
          </a:prstGeom>
          <a:noFill/>
        </p:spPr>
        <p:txBody>
          <a:bodyPr wrap="square" lIns="91386" tIns="45693" rIns="91386" bIns="45693" rtlCol="0">
            <a:spAutoFit/>
          </a:bodyPr>
          <a:lstStyle/>
          <a:p>
            <a:r>
              <a:rPr lang="en-US" sz="2900" b="1" dirty="0">
                <a:latin typeface="Arial" pitchFamily="34" charset="0"/>
                <a:cs typeface="Arial" pitchFamily="34" charset="0"/>
              </a:rPr>
              <a:t>Vòng 2: Nhóm mảnh ghép: </a:t>
            </a:r>
            <a:r>
              <a:rPr lang="en-US" sz="2900" dirty="0">
                <a:latin typeface="Arial" pitchFamily="34" charset="0"/>
                <a:cs typeface="Arial" pitchFamily="34" charset="0"/>
              </a:rPr>
              <a:t>Thảo luận trong 10 phút hoàn thành nội dung </a:t>
            </a:r>
            <a:r>
              <a:rPr lang="en-US" sz="2900" dirty="0" err="1">
                <a:latin typeface="Arial" pitchFamily="34" charset="0"/>
                <a:cs typeface="Arial" pitchFamily="34" charset="0"/>
              </a:rPr>
              <a:t>của</a:t>
            </a:r>
            <a:r>
              <a:rPr lang="en-US" sz="2900" dirty="0">
                <a:latin typeface="Arial" pitchFamily="34" charset="0"/>
                <a:cs typeface="Arial" pitchFamily="34" charset="0"/>
              </a:rPr>
              <a:t> </a:t>
            </a:r>
            <a:r>
              <a:rPr lang="en-US" sz="2900" dirty="0" err="1">
                <a:latin typeface="Arial" pitchFamily="34" charset="0"/>
                <a:cs typeface="Arial" pitchFamily="34" charset="0"/>
              </a:rPr>
              <a:t>bảng</a:t>
            </a:r>
            <a:r>
              <a:rPr lang="en-US" sz="2900" dirty="0">
                <a:latin typeface="Arial" pitchFamily="34" charset="0"/>
                <a:cs typeface="Arial" pitchFamily="34" charset="0"/>
              </a:rPr>
              <a:t> </a:t>
            </a:r>
            <a:r>
              <a:rPr lang="en-US" sz="2900" dirty="0" err="1">
                <a:latin typeface="Arial" pitchFamily="34" charset="0"/>
                <a:cs typeface="Arial" pitchFamily="34" charset="0"/>
              </a:rPr>
              <a:t>sau</a:t>
            </a:r>
            <a:r>
              <a:rPr lang="en-US" sz="2900" dirty="0">
                <a:latin typeface="Arial" pitchFamily="34" charset="0"/>
                <a:cs typeface="Arial" pitchFamily="34" charset="0"/>
              </a:rPr>
              <a:t>:</a:t>
            </a:r>
          </a:p>
        </p:txBody>
      </p:sp>
      <p:pic>
        <p:nvPicPr>
          <p:cNvPr id="205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860338" y="2200887"/>
            <a:ext cx="5813104" cy="7366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5944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
                                            <p:txEl>
                                              <p:pRg st="0" end="0"/>
                                            </p:txEl>
                                          </p:spTgt>
                                        </p:tgtEl>
                                        <p:attrNameLst>
                                          <p:attrName>r</p:attrName>
                                        </p:attrNameLst>
                                      </p:cBhvr>
                                    </p:animRot>
                                    <p:animRot by="-240000">
                                      <p:cBhvr>
                                        <p:cTn id="7" dur="200" fill="hold">
                                          <p:stCondLst>
                                            <p:cond delay="200"/>
                                          </p:stCondLst>
                                        </p:cTn>
                                        <p:tgtEl>
                                          <p:spTgt spid="5">
                                            <p:txEl>
                                              <p:pRg st="0" end="0"/>
                                            </p:txEl>
                                          </p:spTgt>
                                        </p:tgtEl>
                                        <p:attrNameLst>
                                          <p:attrName>r</p:attrName>
                                        </p:attrNameLst>
                                      </p:cBhvr>
                                    </p:animRot>
                                    <p:animRot by="240000">
                                      <p:cBhvr>
                                        <p:cTn id="8" dur="200" fill="hold">
                                          <p:stCondLst>
                                            <p:cond delay="400"/>
                                          </p:stCondLst>
                                        </p:cTn>
                                        <p:tgtEl>
                                          <p:spTgt spid="5">
                                            <p:txEl>
                                              <p:pRg st="0" end="0"/>
                                            </p:txEl>
                                          </p:spTgt>
                                        </p:tgtEl>
                                        <p:attrNameLst>
                                          <p:attrName>r</p:attrName>
                                        </p:attrNameLst>
                                      </p:cBhvr>
                                    </p:animRot>
                                    <p:animRot by="-240000">
                                      <p:cBhvr>
                                        <p:cTn id="9" dur="200" fill="hold">
                                          <p:stCondLst>
                                            <p:cond delay="600"/>
                                          </p:stCondLst>
                                        </p:cTn>
                                        <p:tgtEl>
                                          <p:spTgt spid="5">
                                            <p:txEl>
                                              <p:pRg st="0" end="0"/>
                                            </p:txEl>
                                          </p:spTgt>
                                        </p:tgtEl>
                                        <p:attrNameLst>
                                          <p:attrName>r</p:attrName>
                                        </p:attrNameLst>
                                      </p:cBhvr>
                                    </p:animRot>
                                    <p:animRot by="120000">
                                      <p:cBhvr>
                                        <p:cTn id="10" dur="200" fill="hold">
                                          <p:stCondLst>
                                            <p:cond delay="800"/>
                                          </p:stCondLst>
                                        </p:cTn>
                                        <p:tgtEl>
                                          <p:spTgt spid="5">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1000"/>
                                        <p:tgtEl>
                                          <p:spTgt spid="31"/>
                                        </p:tgtEl>
                                      </p:cBhvr>
                                    </p:animEffect>
                                    <p:anim calcmode="lin" valueType="num">
                                      <p:cBhvr>
                                        <p:cTn id="16" dur="1000" fill="hold"/>
                                        <p:tgtEl>
                                          <p:spTgt spid="31"/>
                                        </p:tgtEl>
                                        <p:attrNameLst>
                                          <p:attrName>ppt_x</p:attrName>
                                        </p:attrNameLst>
                                      </p:cBhvr>
                                      <p:tavLst>
                                        <p:tav tm="0">
                                          <p:val>
                                            <p:strVal val="#ppt_x"/>
                                          </p:val>
                                        </p:tav>
                                        <p:tav tm="100000">
                                          <p:val>
                                            <p:strVal val="#ppt_x"/>
                                          </p:val>
                                        </p:tav>
                                      </p:tavLst>
                                    </p:anim>
                                    <p:anim calcmode="lin" valueType="num">
                                      <p:cBhvr>
                                        <p:cTn id="17"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xit" presetSubtype="4" fill="hold" grpId="1" nodeType="clickEffect">
                                  <p:stCondLst>
                                    <p:cond delay="0"/>
                                  </p:stCondLst>
                                  <p:childTnLst>
                                    <p:anim calcmode="lin" valueType="num">
                                      <p:cBhvr additive="base">
                                        <p:cTn id="21" dur="500"/>
                                        <p:tgtEl>
                                          <p:spTgt spid="31"/>
                                        </p:tgtEl>
                                        <p:attrNameLst>
                                          <p:attrName>ppt_x</p:attrName>
                                        </p:attrNameLst>
                                      </p:cBhvr>
                                      <p:tavLst>
                                        <p:tav tm="0">
                                          <p:val>
                                            <p:strVal val="ppt_x"/>
                                          </p:val>
                                        </p:tav>
                                        <p:tav tm="100000">
                                          <p:val>
                                            <p:strVal val="ppt_x"/>
                                          </p:val>
                                        </p:tav>
                                      </p:tavLst>
                                    </p:anim>
                                    <p:anim calcmode="lin" valueType="num">
                                      <p:cBhvr additive="base">
                                        <p:cTn id="22" dur="500"/>
                                        <p:tgtEl>
                                          <p:spTgt spid="31"/>
                                        </p:tgtEl>
                                        <p:attrNameLst>
                                          <p:attrName>ppt_y</p:attrName>
                                        </p:attrNameLst>
                                      </p:cBhvr>
                                      <p:tavLst>
                                        <p:tav tm="0">
                                          <p:val>
                                            <p:strVal val="ppt_y"/>
                                          </p:val>
                                        </p:tav>
                                        <p:tav tm="100000">
                                          <p:val>
                                            <p:strVal val="1+ppt_h/2"/>
                                          </p:val>
                                        </p:tav>
                                      </p:tavLst>
                                    </p:anim>
                                    <p:set>
                                      <p:cBhvr>
                                        <p:cTn id="23" dur="1" fill="hold">
                                          <p:stCondLst>
                                            <p:cond delay="499"/>
                                          </p:stCondLst>
                                        </p:cTn>
                                        <p:tgtEl>
                                          <p:spTgt spid="31"/>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1000"/>
                                        <p:tgtEl>
                                          <p:spTgt spid="32"/>
                                        </p:tgtEl>
                                      </p:cBhvr>
                                    </p:animEffect>
                                    <p:anim calcmode="lin" valueType="num">
                                      <p:cBhvr>
                                        <p:cTn id="29" dur="1000" fill="hold"/>
                                        <p:tgtEl>
                                          <p:spTgt spid="32"/>
                                        </p:tgtEl>
                                        <p:attrNameLst>
                                          <p:attrName>ppt_x</p:attrName>
                                        </p:attrNameLst>
                                      </p:cBhvr>
                                      <p:tavLst>
                                        <p:tav tm="0">
                                          <p:val>
                                            <p:strVal val="#ppt_x"/>
                                          </p:val>
                                        </p:tav>
                                        <p:tav tm="100000">
                                          <p:val>
                                            <p:strVal val="#ppt_x"/>
                                          </p:val>
                                        </p:tav>
                                      </p:tavLst>
                                    </p:anim>
                                    <p:anim calcmode="lin" valueType="num">
                                      <p:cBhvr>
                                        <p:cTn id="30"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arn(inVertical)">
                                      <p:cBhvr>
                                        <p:cTn id="35" dur="500"/>
                                        <p:tgtEl>
                                          <p:spTgt spid="19"/>
                                        </p:tgtEl>
                                      </p:cBhvr>
                                    </p:animEffect>
                                  </p:childTnLst>
                                </p:cTn>
                              </p:par>
                              <p:par>
                                <p:cTn id="36" presetID="21" presetClass="entr" presetSubtype="1" fill="hold" grpId="0"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wheel(1)">
                                      <p:cBhvr>
                                        <p:cTn id="38" dur="2000"/>
                                        <p:tgtEl>
                                          <p:spTgt spid="3"/>
                                        </p:tgtEl>
                                      </p:cBhvr>
                                    </p:animEffect>
                                  </p:childTnLst>
                                </p:cTn>
                              </p:par>
                              <p:par>
                                <p:cTn id="39" presetID="21" presetClass="entr" presetSubtype="1"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heel(1)">
                                      <p:cBhvr>
                                        <p:cTn id="41" dur="2000"/>
                                        <p:tgtEl>
                                          <p:spTgt spid="7"/>
                                        </p:tgtEl>
                                      </p:cBhvr>
                                    </p:animEffect>
                                  </p:childTnLst>
                                </p:cTn>
                              </p:par>
                              <p:par>
                                <p:cTn id="42" presetID="21" presetClass="entr" presetSubtype="1" fill="hold" grpId="0"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heel(1)">
                                      <p:cBhvr>
                                        <p:cTn id="44" dur="2000"/>
                                        <p:tgtEl>
                                          <p:spTgt spid="20"/>
                                        </p:tgtEl>
                                      </p:cBhvr>
                                    </p:animEffect>
                                  </p:childTnLst>
                                </p:cTn>
                              </p:par>
                              <p:par>
                                <p:cTn id="45" presetID="21" presetClass="entr" presetSubtype="1"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heel(1)">
                                      <p:cBhvr>
                                        <p:cTn id="47" dur="2000"/>
                                        <p:tgtEl>
                                          <p:spTgt spid="21"/>
                                        </p:tgtEl>
                                      </p:cBhvr>
                                    </p:animEffect>
                                  </p:childTnLst>
                                </p:cTn>
                              </p:par>
                              <p:par>
                                <p:cTn id="48" presetID="21" presetClass="entr" presetSubtype="1" fill="hold" grpId="0"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wheel(1)">
                                      <p:cBhvr>
                                        <p:cTn id="50"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20" grpId="0"/>
      <p:bldP spid="21" grpId="0"/>
      <p:bldP spid="22" grpId="0"/>
      <p:bldP spid="31" grpId="0"/>
      <p:bldP spid="31" grpId="1"/>
      <p:bldP spid="3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10"/>
          <p:cNvSpPr/>
          <p:nvPr/>
        </p:nvSpPr>
        <p:spPr>
          <a:xfrm>
            <a:off x="14985942" y="4520803"/>
            <a:ext cx="3230421" cy="3012368"/>
          </a:xfrm>
          <a:custGeom>
            <a:avLst/>
            <a:gdLst/>
            <a:ahLst/>
            <a:cxnLst/>
            <a:rect l="l" t="t" r="r" b="b"/>
            <a:pathLst>
              <a:path w="3230421" h="3012367">
                <a:moveTo>
                  <a:pt x="0" y="0"/>
                </a:moveTo>
                <a:lnTo>
                  <a:pt x="3230421" y="0"/>
                </a:lnTo>
                <a:lnTo>
                  <a:pt x="3230421" y="3012367"/>
                </a:lnTo>
                <a:lnTo>
                  <a:pt x="0" y="301236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1" name="Freeform 11"/>
          <p:cNvSpPr/>
          <p:nvPr/>
        </p:nvSpPr>
        <p:spPr>
          <a:xfrm>
            <a:off x="16920719" y="3723796"/>
            <a:ext cx="1034450" cy="1034450"/>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2" name="Freeform 12"/>
          <p:cNvSpPr/>
          <p:nvPr/>
        </p:nvSpPr>
        <p:spPr>
          <a:xfrm>
            <a:off x="15957552" y="7768417"/>
            <a:ext cx="2653689" cy="2518592"/>
          </a:xfrm>
          <a:custGeom>
            <a:avLst/>
            <a:gdLst/>
            <a:ahLst/>
            <a:cxnLst/>
            <a:rect l="l" t="t" r="r" b="b"/>
            <a:pathLst>
              <a:path w="2653689" h="2518592">
                <a:moveTo>
                  <a:pt x="0" y="0"/>
                </a:moveTo>
                <a:lnTo>
                  <a:pt x="2653689" y="0"/>
                </a:lnTo>
                <a:lnTo>
                  <a:pt x="2653689" y="2518592"/>
                </a:lnTo>
                <a:lnTo>
                  <a:pt x="0" y="251859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3" name="Freeform 13"/>
          <p:cNvSpPr/>
          <p:nvPr/>
        </p:nvSpPr>
        <p:spPr>
          <a:xfrm>
            <a:off x="-1219200" y="8013296"/>
            <a:ext cx="1034450" cy="1034450"/>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4" name="Freeform 14"/>
          <p:cNvSpPr/>
          <p:nvPr/>
        </p:nvSpPr>
        <p:spPr>
          <a:xfrm>
            <a:off x="14139724" y="1455070"/>
            <a:ext cx="1298015" cy="1231934"/>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5" name="Freeform 15"/>
          <p:cNvSpPr/>
          <p:nvPr/>
        </p:nvSpPr>
        <p:spPr>
          <a:xfrm rot="-8544434">
            <a:off x="15973864" y="-1449448"/>
            <a:ext cx="4628291" cy="431588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6" name="Freeform 16"/>
          <p:cNvSpPr/>
          <p:nvPr/>
        </p:nvSpPr>
        <p:spPr>
          <a:xfrm>
            <a:off x="14033755" y="214452"/>
            <a:ext cx="869945" cy="869945"/>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7" name="Freeform 17"/>
          <p:cNvSpPr/>
          <p:nvPr/>
        </p:nvSpPr>
        <p:spPr>
          <a:xfrm rot="6831218">
            <a:off x="188965" y="693790"/>
            <a:ext cx="1298015" cy="1231934"/>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8" name="Freeform 18"/>
          <p:cNvSpPr/>
          <p:nvPr/>
        </p:nvSpPr>
        <p:spPr>
          <a:xfrm rot="6831218">
            <a:off x="1789579" y="327178"/>
            <a:ext cx="954242" cy="869945"/>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aphicFrame>
        <p:nvGraphicFramePr>
          <p:cNvPr id="19" name="Table 18"/>
          <p:cNvGraphicFramePr>
            <a:graphicFrameLocks noGrp="1"/>
          </p:cNvGraphicFramePr>
          <p:nvPr>
            <p:extLst>
              <p:ext uri="{D42A27DB-BD31-4B8C-83A1-F6EECF244321}">
                <p14:modId xmlns:p14="http://schemas.microsoft.com/office/powerpoint/2010/main" val="3155597891"/>
              </p:ext>
            </p:extLst>
          </p:nvPr>
        </p:nvGraphicFramePr>
        <p:xfrm>
          <a:off x="52239" y="0"/>
          <a:ext cx="18223613" cy="10301907"/>
        </p:xfrm>
        <a:graphic>
          <a:graphicData uri="http://schemas.openxmlformats.org/drawingml/2006/table">
            <a:tbl>
              <a:tblPr firstRow="1" bandRow="1">
                <a:tableStyleId>{5C22544A-7EE6-4342-B048-85BDC9FD1C3A}</a:tableStyleId>
              </a:tblPr>
              <a:tblGrid>
                <a:gridCol w="2595351">
                  <a:extLst>
                    <a:ext uri="{9D8B030D-6E8A-4147-A177-3AD203B41FA5}">
                      <a16:colId xmlns:a16="http://schemas.microsoft.com/office/drawing/2014/main" val="285327334"/>
                    </a:ext>
                  </a:extLst>
                </a:gridCol>
                <a:gridCol w="2667087">
                  <a:extLst>
                    <a:ext uri="{9D8B030D-6E8A-4147-A177-3AD203B41FA5}">
                      <a16:colId xmlns:a16="http://schemas.microsoft.com/office/drawing/2014/main" val="1146659260"/>
                    </a:ext>
                  </a:extLst>
                </a:gridCol>
                <a:gridCol w="12961175">
                  <a:extLst>
                    <a:ext uri="{9D8B030D-6E8A-4147-A177-3AD203B41FA5}">
                      <a16:colId xmlns:a16="http://schemas.microsoft.com/office/drawing/2014/main" val="1030607530"/>
                    </a:ext>
                  </a:extLst>
                </a:gridCol>
              </a:tblGrid>
              <a:tr h="621483">
                <a:tc>
                  <a:txBody>
                    <a:bodyPr/>
                    <a:lstStyle/>
                    <a:p>
                      <a:pPr algn="ctr"/>
                      <a:r>
                        <a:rPr lang="en-US" sz="2900" dirty="0" err="1">
                          <a:solidFill>
                            <a:schemeClr val="tx1"/>
                          </a:solidFill>
                        </a:rPr>
                        <a:t>Tuyến</a:t>
                      </a:r>
                      <a:endParaRPr lang="en-US" sz="29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US" sz="2900" dirty="0" err="1">
                          <a:solidFill>
                            <a:schemeClr val="tx1"/>
                          </a:solidFill>
                        </a:rPr>
                        <a:t>Vị</a:t>
                      </a:r>
                      <a:r>
                        <a:rPr lang="en-US" sz="2900" baseline="0" dirty="0">
                          <a:solidFill>
                            <a:schemeClr val="tx1"/>
                          </a:solidFill>
                        </a:rPr>
                        <a:t> </a:t>
                      </a:r>
                      <a:r>
                        <a:rPr lang="en-US" sz="2900" baseline="0" dirty="0" err="1">
                          <a:solidFill>
                            <a:schemeClr val="tx1"/>
                          </a:solidFill>
                        </a:rPr>
                        <a:t>trí</a:t>
                      </a:r>
                      <a:endParaRPr lang="en-US" sz="29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US" sz="2900" dirty="0" err="1">
                          <a:solidFill>
                            <a:schemeClr val="tx1"/>
                          </a:solidFill>
                        </a:rPr>
                        <a:t>Chức</a:t>
                      </a:r>
                      <a:r>
                        <a:rPr lang="en-US" sz="2900" baseline="0" dirty="0">
                          <a:solidFill>
                            <a:schemeClr val="tx1"/>
                          </a:solidFill>
                        </a:rPr>
                        <a:t> </a:t>
                      </a:r>
                      <a:r>
                        <a:rPr lang="en-US" sz="2900" baseline="0" dirty="0" err="1">
                          <a:solidFill>
                            <a:schemeClr val="tx1"/>
                          </a:solidFill>
                        </a:rPr>
                        <a:t>năng</a:t>
                      </a:r>
                      <a:endParaRPr lang="en-US" sz="29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36121921"/>
                  </a:ext>
                </a:extLst>
              </a:tr>
              <a:tr h="1374573">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r>
                        <a:rPr lang="vi-VN" sz="2400" dirty="0">
                          <a:solidFill>
                            <a:schemeClr val="tx1"/>
                          </a:solidFill>
                          <a:latin typeface="Times New Roman" panose="02020603050405020304" pitchFamily="18" charset="0"/>
                          <a:cs typeface="Times New Roman" panose="02020603050405020304" pitchFamily="18" charset="0"/>
                        </a:rPr>
                        <a:t>.</a:t>
                      </a:r>
                      <a:endParaRPr lang="en-US" sz="2400" dirty="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93287021"/>
                  </a:ext>
                </a:extLst>
              </a:tr>
              <a:tr h="1587134">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p>
                      <a:endParaRPr lang="en-US" sz="2400" dirty="0">
                        <a:solidFill>
                          <a:schemeClr val="tx1"/>
                        </a:solidFill>
                        <a:latin typeface="Times New Roman" panose="02020603050405020304" pitchFamily="18" charset="0"/>
                        <a:cs typeface="Times New Roman" panose="02020603050405020304" pitchFamily="18" charset="0"/>
                      </a:endParaRPr>
                    </a:p>
                    <a:p>
                      <a:endParaRPr lang="en-US" sz="2400" dirty="0">
                        <a:solidFill>
                          <a:schemeClr val="tx1"/>
                        </a:solidFill>
                        <a:latin typeface="Times New Roman" panose="02020603050405020304" pitchFamily="18" charset="0"/>
                        <a:cs typeface="Times New Roman" panose="02020603050405020304" pitchFamily="18" charset="0"/>
                      </a:endParaRPr>
                    </a:p>
                    <a:p>
                      <a:endParaRPr lang="en-US" sz="2400" dirty="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92287374"/>
                  </a:ext>
                </a:extLst>
              </a:tr>
              <a:tr h="1691783">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lang="en-US" sz="240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782350012"/>
                  </a:ext>
                </a:extLst>
              </a:tr>
              <a:tr h="2008992">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848353386"/>
                  </a:ext>
                </a:extLst>
              </a:tr>
              <a:tr h="1960577">
                <a:tc rowSpan="2">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p>
                      <a:endParaRPr lang="en-US" sz="2400" dirty="0">
                        <a:solidFill>
                          <a:schemeClr val="tx1"/>
                        </a:solidFill>
                        <a:latin typeface="Times New Roman" panose="02020603050405020304" pitchFamily="18" charset="0"/>
                        <a:cs typeface="Times New Roman" panose="02020603050405020304" pitchFamily="18" charset="0"/>
                      </a:endParaRPr>
                    </a:p>
                    <a:p>
                      <a:endParaRPr lang="en-US" sz="2400" dirty="0">
                        <a:solidFill>
                          <a:schemeClr val="tx1"/>
                        </a:solidFill>
                        <a:latin typeface="Times New Roman" panose="02020603050405020304" pitchFamily="18" charset="0"/>
                        <a:cs typeface="Times New Roman" panose="02020603050405020304" pitchFamily="18" charset="0"/>
                      </a:endParaRPr>
                    </a:p>
                    <a:p>
                      <a:endParaRPr lang="en-US" sz="2400" dirty="0">
                        <a:solidFill>
                          <a:schemeClr val="tx1"/>
                        </a:solidFill>
                        <a:latin typeface="Times New Roman" panose="02020603050405020304" pitchFamily="18" charset="0"/>
                        <a:cs typeface="Times New Roman" panose="02020603050405020304" pitchFamily="18" charset="0"/>
                      </a:endParaRPr>
                    </a:p>
                    <a:p>
                      <a:endParaRPr lang="en-US" sz="2400" dirty="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459834955"/>
                  </a:ext>
                </a:extLst>
              </a:tr>
              <a:tr h="1057365">
                <a:tc vMerge="1">
                  <a:txBody>
                    <a:bodyPr/>
                    <a:lstStyle/>
                    <a:p>
                      <a:endParaRPr lang="en-US" dirty="0"/>
                    </a:p>
                  </a:txBody>
                  <a:tcPr/>
                </a:tc>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487076557"/>
                  </a:ext>
                </a:extLst>
              </a:tr>
            </a:tbl>
          </a:graphicData>
        </a:graphic>
      </p:graphicFrame>
      <p:sp>
        <p:nvSpPr>
          <p:cNvPr id="3" name="TextBox 2"/>
          <p:cNvSpPr txBox="1"/>
          <p:nvPr/>
        </p:nvSpPr>
        <p:spPr>
          <a:xfrm>
            <a:off x="236588" y="1140677"/>
            <a:ext cx="2030108" cy="538601"/>
          </a:xfrm>
          <a:prstGeom prst="rect">
            <a:avLst/>
          </a:prstGeom>
          <a:noFill/>
        </p:spPr>
        <p:txBody>
          <a:bodyPr wrap="square" lIns="91386" tIns="45693" rIns="91386" bIns="45693" rtlCol="0">
            <a:spAutoFit/>
          </a:bodyPr>
          <a:lstStyle/>
          <a:p>
            <a:pPr algn="ctr"/>
            <a:r>
              <a:rPr lang="vi-VN" sz="2900" dirty="0">
                <a:latin typeface="Arial" panose="020B0604020202020204" pitchFamily="34" charset="0"/>
                <a:cs typeface="Arial" panose="020B0604020202020204" pitchFamily="34" charset="0"/>
              </a:rPr>
              <a:t>Tuyến yên</a:t>
            </a:r>
            <a:endParaRPr lang="en-US" sz="2900" dirty="0">
              <a:latin typeface="Arial" panose="020B0604020202020204" pitchFamily="34" charset="0"/>
              <a:cs typeface="Arial" panose="020B0604020202020204" pitchFamily="34" charset="0"/>
            </a:endParaRPr>
          </a:p>
        </p:txBody>
      </p:sp>
      <p:sp>
        <p:nvSpPr>
          <p:cNvPr id="4" name="TextBox 3"/>
          <p:cNvSpPr txBox="1"/>
          <p:nvPr/>
        </p:nvSpPr>
        <p:spPr>
          <a:xfrm>
            <a:off x="2606318" y="1242493"/>
            <a:ext cx="2566070" cy="538601"/>
          </a:xfrm>
          <a:prstGeom prst="rect">
            <a:avLst/>
          </a:prstGeom>
          <a:noFill/>
        </p:spPr>
        <p:txBody>
          <a:bodyPr wrap="square" lIns="91386" tIns="45693" rIns="91386" bIns="45693" rtlCol="0">
            <a:spAutoFit/>
          </a:bodyPr>
          <a:lstStyle/>
          <a:p>
            <a:r>
              <a:rPr lang="en-US" sz="2900" dirty="0" err="1">
                <a:latin typeface="Arial" panose="020B0604020202020204" pitchFamily="34" charset="0"/>
                <a:cs typeface="Arial" panose="020B0604020202020204" pitchFamily="34" charset="0"/>
              </a:rPr>
              <a:t>Nằm</a:t>
            </a:r>
            <a:r>
              <a:rPr lang="en-US" sz="2900" dirty="0">
                <a:latin typeface="Arial" panose="020B0604020202020204" pitchFamily="34" charset="0"/>
                <a:cs typeface="Arial" panose="020B0604020202020204" pitchFamily="34" charset="0"/>
              </a:rPr>
              <a:t> ở </a:t>
            </a:r>
            <a:r>
              <a:rPr lang="en-US" sz="2900" dirty="0" err="1">
                <a:latin typeface="Arial" panose="020B0604020202020204" pitchFamily="34" charset="0"/>
                <a:cs typeface="Arial" panose="020B0604020202020204" pitchFamily="34" charset="0"/>
              </a:rPr>
              <a:t>nền</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sọ</a:t>
            </a:r>
            <a:endParaRPr lang="en-US" sz="2900" dirty="0">
              <a:latin typeface="Arial" panose="020B0604020202020204" pitchFamily="34" charset="0"/>
              <a:cs typeface="Arial" panose="020B0604020202020204" pitchFamily="34" charset="0"/>
            </a:endParaRPr>
          </a:p>
        </p:txBody>
      </p:sp>
      <p:sp>
        <p:nvSpPr>
          <p:cNvPr id="6" name="TextBox 5"/>
          <p:cNvSpPr txBox="1"/>
          <p:nvPr/>
        </p:nvSpPr>
        <p:spPr>
          <a:xfrm>
            <a:off x="5390159" y="704355"/>
            <a:ext cx="12759596" cy="1431153"/>
          </a:xfrm>
          <a:prstGeom prst="rect">
            <a:avLst/>
          </a:prstGeom>
          <a:noFill/>
        </p:spPr>
        <p:txBody>
          <a:bodyPr wrap="square" lIns="91386" tIns="45693" rIns="91386" bIns="45693" rtlCol="0">
            <a:spAutoFit/>
          </a:bodyPr>
          <a:lstStyle/>
          <a:p>
            <a:r>
              <a:rPr lang="vi-VN" sz="2900" dirty="0">
                <a:latin typeface="Arial" panose="020B0604020202020204" pitchFamily="34" charset="0"/>
                <a:cs typeface="Arial" panose="020B0604020202020204" pitchFamily="34" charset="0"/>
              </a:rPr>
              <a:t>Tiết các </a:t>
            </a:r>
            <a:r>
              <a:rPr lang="vi-VN" sz="2900" dirty="0" smtClean="0">
                <a:latin typeface="Arial" panose="020B0604020202020204" pitchFamily="34" charset="0"/>
                <a:cs typeface="Arial" panose="020B0604020202020204" pitchFamily="34" charset="0"/>
              </a:rPr>
              <a:t>ho</a:t>
            </a:r>
            <a:r>
              <a:rPr lang="en-US" sz="2900" dirty="0" smtClean="0">
                <a:latin typeface="Arial" panose="020B0604020202020204" pitchFamily="34" charset="0"/>
                <a:cs typeface="Arial" panose="020B0604020202020204" pitchFamily="34" charset="0"/>
              </a:rPr>
              <a:t>r</a:t>
            </a:r>
            <a:r>
              <a:rPr lang="vi-VN" sz="2900" dirty="0" smtClean="0">
                <a:latin typeface="Arial" panose="020B0604020202020204" pitchFamily="34" charset="0"/>
                <a:cs typeface="Arial" panose="020B0604020202020204" pitchFamily="34" charset="0"/>
              </a:rPr>
              <a:t>mon</a:t>
            </a:r>
            <a:r>
              <a:rPr lang="en-US" sz="2900" dirty="0" smtClean="0">
                <a:latin typeface="Arial" panose="020B0604020202020204" pitchFamily="34" charset="0"/>
                <a:cs typeface="Arial" panose="020B0604020202020204" pitchFamily="34" charset="0"/>
              </a:rPr>
              <a:t>e</a:t>
            </a:r>
            <a:r>
              <a:rPr lang="vi-VN" sz="2900" dirty="0" smtClean="0">
                <a:latin typeface="Arial" panose="020B0604020202020204" pitchFamily="34" charset="0"/>
                <a:cs typeface="Arial" panose="020B0604020202020204" pitchFamily="34" charset="0"/>
              </a:rPr>
              <a:t> </a:t>
            </a:r>
            <a:r>
              <a:rPr lang="vi-VN" sz="2900" dirty="0">
                <a:latin typeface="Arial" panose="020B0604020202020204" pitchFamily="34" charset="0"/>
                <a:cs typeface="Arial" panose="020B0604020202020204" pitchFamily="34" charset="0"/>
              </a:rPr>
              <a:t>kích thích hoạt động của nhiều tuyến nội tiết khác. Đồng thời tiết ra </a:t>
            </a:r>
            <a:r>
              <a:rPr lang="vi-VN" sz="2900" dirty="0" smtClean="0">
                <a:latin typeface="Arial" panose="020B0604020202020204" pitchFamily="34" charset="0"/>
                <a:cs typeface="Arial" panose="020B0604020202020204" pitchFamily="34" charset="0"/>
              </a:rPr>
              <a:t>ho</a:t>
            </a:r>
            <a:r>
              <a:rPr lang="en-US" sz="2900" dirty="0" smtClean="0">
                <a:latin typeface="Arial" panose="020B0604020202020204" pitchFamily="34" charset="0"/>
                <a:cs typeface="Arial" panose="020B0604020202020204" pitchFamily="34" charset="0"/>
              </a:rPr>
              <a:t>r</a:t>
            </a:r>
            <a:r>
              <a:rPr lang="vi-VN" sz="2900" dirty="0" smtClean="0">
                <a:latin typeface="Arial" panose="020B0604020202020204" pitchFamily="34" charset="0"/>
                <a:cs typeface="Arial" panose="020B0604020202020204" pitchFamily="34" charset="0"/>
              </a:rPr>
              <a:t>mon</a:t>
            </a:r>
            <a:r>
              <a:rPr lang="en-US" sz="2900" dirty="0" smtClean="0">
                <a:latin typeface="Arial" panose="020B0604020202020204" pitchFamily="34" charset="0"/>
                <a:cs typeface="Arial" panose="020B0604020202020204" pitchFamily="34" charset="0"/>
              </a:rPr>
              <a:t>e</a:t>
            </a:r>
            <a:r>
              <a:rPr lang="vi-VN" sz="2900" dirty="0" smtClean="0">
                <a:latin typeface="Arial" panose="020B0604020202020204" pitchFamily="34" charset="0"/>
                <a:cs typeface="Arial" panose="020B0604020202020204" pitchFamily="34" charset="0"/>
              </a:rPr>
              <a:t> </a:t>
            </a:r>
            <a:r>
              <a:rPr lang="vi-VN" sz="2900" dirty="0">
                <a:latin typeface="Arial" panose="020B0604020202020204" pitchFamily="34" charset="0"/>
                <a:cs typeface="Arial" panose="020B0604020202020204" pitchFamily="34" charset="0"/>
              </a:rPr>
              <a:t>ảnh hưởng đến sự tăng trưởng cơ và xương, trao đổi </a:t>
            </a:r>
            <a:r>
              <a:rPr lang="vi-VN" sz="2900" dirty="0" smtClean="0">
                <a:latin typeface="Arial" panose="020B0604020202020204" pitchFamily="34" charset="0"/>
                <a:cs typeface="Arial" panose="020B0604020202020204" pitchFamily="34" charset="0"/>
              </a:rPr>
              <a:t>gluco</a:t>
            </a:r>
            <a:r>
              <a:rPr lang="en-US" sz="2900" dirty="0" smtClean="0">
                <a:latin typeface="Arial" panose="020B0604020202020204" pitchFamily="34" charset="0"/>
                <a:cs typeface="Arial" panose="020B0604020202020204" pitchFamily="34" charset="0"/>
              </a:rPr>
              <a:t>se</a:t>
            </a:r>
            <a:r>
              <a:rPr lang="vi-VN" sz="2900" dirty="0" smtClean="0">
                <a:latin typeface="Arial" panose="020B0604020202020204" pitchFamily="34" charset="0"/>
                <a:cs typeface="Arial" panose="020B0604020202020204" pitchFamily="34" charset="0"/>
              </a:rPr>
              <a:t>, </a:t>
            </a:r>
            <a:r>
              <a:rPr lang="vi-VN" sz="2900" dirty="0">
                <a:latin typeface="Arial" panose="020B0604020202020204" pitchFamily="34" charset="0"/>
                <a:cs typeface="Arial" panose="020B0604020202020204" pitchFamily="34" charset="0"/>
              </a:rPr>
              <a:t>các chất khoáng, trao đổi nước và co thắt các cơ trơn</a:t>
            </a:r>
            <a:endParaRPr lang="en-US" sz="2900" dirty="0">
              <a:latin typeface="Arial" panose="020B0604020202020204" pitchFamily="34" charset="0"/>
              <a:cs typeface="Arial" panose="020B0604020202020204" pitchFamily="34" charset="0"/>
            </a:endParaRPr>
          </a:p>
        </p:txBody>
      </p:sp>
      <p:sp>
        <p:nvSpPr>
          <p:cNvPr id="7" name="TextBox 6"/>
          <p:cNvSpPr txBox="1"/>
          <p:nvPr/>
        </p:nvSpPr>
        <p:spPr>
          <a:xfrm>
            <a:off x="236583" y="2603664"/>
            <a:ext cx="2133435" cy="538601"/>
          </a:xfrm>
          <a:prstGeom prst="rect">
            <a:avLst/>
          </a:prstGeom>
          <a:noFill/>
        </p:spPr>
        <p:txBody>
          <a:bodyPr wrap="square" lIns="91386" tIns="45693" rIns="91386" bIns="45693" rtlCol="0">
            <a:spAutoFit/>
          </a:bodyPr>
          <a:lstStyle/>
          <a:p>
            <a:pPr algn="ctr"/>
            <a:r>
              <a:rPr lang="en-US" sz="2900" dirty="0" err="1">
                <a:latin typeface="Arial" panose="020B0604020202020204" pitchFamily="34" charset="0"/>
                <a:cs typeface="Arial" panose="020B0604020202020204" pitchFamily="34" charset="0"/>
              </a:rPr>
              <a:t>Tuyến</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giáp</a:t>
            </a:r>
            <a:endParaRPr lang="en-US" sz="2900" dirty="0">
              <a:latin typeface="Arial" panose="020B0604020202020204" pitchFamily="34" charset="0"/>
              <a:cs typeface="Arial" panose="020B0604020202020204" pitchFamily="34" charset="0"/>
            </a:endParaRPr>
          </a:p>
        </p:txBody>
      </p:sp>
      <p:sp>
        <p:nvSpPr>
          <p:cNvPr id="8" name="TextBox 7"/>
          <p:cNvSpPr txBox="1"/>
          <p:nvPr/>
        </p:nvSpPr>
        <p:spPr>
          <a:xfrm>
            <a:off x="2773468" y="2188572"/>
            <a:ext cx="2276885" cy="1431153"/>
          </a:xfrm>
          <a:prstGeom prst="rect">
            <a:avLst/>
          </a:prstGeom>
          <a:noFill/>
        </p:spPr>
        <p:txBody>
          <a:bodyPr wrap="square" lIns="91386" tIns="45693" rIns="91386" bIns="45693" rtlCol="0">
            <a:spAutoFit/>
          </a:bodyPr>
          <a:lstStyle/>
          <a:p>
            <a:pPr algn="ctr"/>
            <a:r>
              <a:rPr lang="vi-VN" sz="2900" dirty="0">
                <a:latin typeface="Arial" panose="020B0604020202020204" pitchFamily="34" charset="0"/>
                <a:cs typeface="Arial" panose="020B0604020202020204" pitchFamily="34" charset="0"/>
              </a:rPr>
              <a:t>Nằm trước sụn giáp của thanh quản</a:t>
            </a:r>
          </a:p>
        </p:txBody>
      </p:sp>
      <p:sp>
        <p:nvSpPr>
          <p:cNvPr id="9" name="TextBox 8"/>
          <p:cNvSpPr txBox="1"/>
          <p:nvPr/>
        </p:nvSpPr>
        <p:spPr>
          <a:xfrm>
            <a:off x="5452578" y="2095925"/>
            <a:ext cx="12759110" cy="984878"/>
          </a:xfrm>
          <a:prstGeom prst="rect">
            <a:avLst/>
          </a:prstGeom>
          <a:noFill/>
        </p:spPr>
        <p:txBody>
          <a:bodyPr wrap="square" lIns="91386" tIns="45693" rIns="91386" bIns="45693" rtlCol="0">
            <a:spAutoFit/>
          </a:bodyPr>
          <a:lstStyle/>
          <a:p>
            <a:r>
              <a:rPr lang="en-US" sz="2900" dirty="0">
                <a:latin typeface="Arial" panose="020B0604020202020204" pitchFamily="34" charset="0"/>
                <a:cs typeface="Arial" panose="020B0604020202020204" pitchFamily="34" charset="0"/>
              </a:rPr>
              <a:t>Tiết </a:t>
            </a:r>
            <a:r>
              <a:rPr lang="en-US" sz="2900" dirty="0" smtClean="0">
                <a:latin typeface="Arial" panose="020B0604020202020204" pitchFamily="34" charset="0"/>
                <a:cs typeface="Arial" panose="020B0604020202020204" pitchFamily="34" charset="0"/>
              </a:rPr>
              <a:t>hormone thyroxin, </a:t>
            </a:r>
            <a:r>
              <a:rPr lang="en-US" sz="2900" dirty="0">
                <a:latin typeface="Arial" panose="020B0604020202020204" pitchFamily="34" charset="0"/>
                <a:cs typeface="Arial" panose="020B0604020202020204" pitchFamily="34" charset="0"/>
              </a:rPr>
              <a:t>có vai trò quan trọng trong trao đổi chất và chuyển hoá ở tế bào.</a:t>
            </a:r>
          </a:p>
        </p:txBody>
      </p:sp>
      <p:sp>
        <p:nvSpPr>
          <p:cNvPr id="20" name="TextBox 19"/>
          <p:cNvSpPr txBox="1"/>
          <p:nvPr/>
        </p:nvSpPr>
        <p:spPr>
          <a:xfrm>
            <a:off x="215680" y="4136039"/>
            <a:ext cx="2262269" cy="538601"/>
          </a:xfrm>
          <a:prstGeom prst="rect">
            <a:avLst/>
          </a:prstGeom>
          <a:noFill/>
        </p:spPr>
        <p:txBody>
          <a:bodyPr wrap="square" lIns="91386" tIns="45693" rIns="91386" bIns="45693" rtlCol="0">
            <a:spAutoFit/>
          </a:bodyPr>
          <a:lstStyle/>
          <a:p>
            <a:pPr algn="ctr"/>
            <a:r>
              <a:rPr lang="en-US" sz="2900" dirty="0" err="1">
                <a:latin typeface="Arial" panose="020B0604020202020204" pitchFamily="34" charset="0"/>
                <a:cs typeface="Arial" panose="020B0604020202020204" pitchFamily="34" charset="0"/>
              </a:rPr>
              <a:t>Tuyến</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tụy</a:t>
            </a:r>
            <a:endParaRPr lang="en-US" sz="2900" dirty="0">
              <a:latin typeface="Arial" panose="020B0604020202020204" pitchFamily="34" charset="0"/>
              <a:cs typeface="Arial" panose="020B0604020202020204" pitchFamily="34" charset="0"/>
            </a:endParaRPr>
          </a:p>
        </p:txBody>
      </p:sp>
      <p:sp>
        <p:nvSpPr>
          <p:cNvPr id="21" name="TextBox 20"/>
          <p:cNvSpPr txBox="1"/>
          <p:nvPr/>
        </p:nvSpPr>
        <p:spPr>
          <a:xfrm>
            <a:off x="72844" y="5719225"/>
            <a:ext cx="2370746" cy="984878"/>
          </a:xfrm>
          <a:prstGeom prst="rect">
            <a:avLst/>
          </a:prstGeom>
          <a:noFill/>
        </p:spPr>
        <p:txBody>
          <a:bodyPr wrap="square" lIns="91386" tIns="45693" rIns="91386" bIns="45693" rtlCol="0">
            <a:spAutoFit/>
          </a:bodyPr>
          <a:lstStyle/>
          <a:p>
            <a:pPr algn="ctr"/>
            <a:r>
              <a:rPr lang="en-US" sz="2900" dirty="0" err="1">
                <a:latin typeface="Arial" panose="020B0604020202020204" pitchFamily="34" charset="0"/>
                <a:cs typeface="Arial" panose="020B0604020202020204" pitchFamily="34" charset="0"/>
              </a:rPr>
              <a:t>Tuyến</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trên</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thận</a:t>
            </a:r>
            <a:endParaRPr lang="en-US" sz="2900" dirty="0">
              <a:latin typeface="Arial" panose="020B0604020202020204" pitchFamily="34" charset="0"/>
              <a:cs typeface="Arial" panose="020B0604020202020204" pitchFamily="34" charset="0"/>
            </a:endParaRPr>
          </a:p>
        </p:txBody>
      </p:sp>
      <p:sp>
        <p:nvSpPr>
          <p:cNvPr id="22" name="TextBox 21"/>
          <p:cNvSpPr txBox="1"/>
          <p:nvPr/>
        </p:nvSpPr>
        <p:spPr>
          <a:xfrm>
            <a:off x="62871" y="8470976"/>
            <a:ext cx="2480859" cy="984878"/>
          </a:xfrm>
          <a:prstGeom prst="rect">
            <a:avLst/>
          </a:prstGeom>
          <a:noFill/>
        </p:spPr>
        <p:txBody>
          <a:bodyPr wrap="square" lIns="91386" tIns="45693" rIns="91386" bIns="45693" rtlCol="0">
            <a:spAutoFit/>
          </a:bodyPr>
          <a:lstStyle/>
          <a:p>
            <a:pPr algn="ctr"/>
            <a:r>
              <a:rPr lang="en-US" sz="2900" dirty="0" err="1">
                <a:latin typeface="Arial" panose="020B0604020202020204" pitchFamily="34" charset="0"/>
                <a:cs typeface="Arial" panose="020B0604020202020204" pitchFamily="34" charset="0"/>
              </a:rPr>
              <a:t>Tuyến</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sinh</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dục</a:t>
            </a:r>
            <a:endParaRPr lang="en-US" sz="2900" dirty="0">
              <a:latin typeface="Arial" panose="020B0604020202020204" pitchFamily="34" charset="0"/>
              <a:cs typeface="Arial" panose="020B0604020202020204" pitchFamily="34" charset="0"/>
            </a:endParaRPr>
          </a:p>
        </p:txBody>
      </p:sp>
      <p:sp>
        <p:nvSpPr>
          <p:cNvPr id="23" name="TextBox 22"/>
          <p:cNvSpPr txBox="1"/>
          <p:nvPr/>
        </p:nvSpPr>
        <p:spPr>
          <a:xfrm>
            <a:off x="2643886" y="3749883"/>
            <a:ext cx="2617631" cy="1431153"/>
          </a:xfrm>
          <a:prstGeom prst="rect">
            <a:avLst/>
          </a:prstGeom>
          <a:noFill/>
        </p:spPr>
        <p:txBody>
          <a:bodyPr wrap="square" lIns="91386" tIns="45693" rIns="91386" bIns="45693" rtlCol="0">
            <a:spAutoFit/>
          </a:bodyPr>
          <a:lstStyle/>
          <a:p>
            <a:pPr algn="ctr"/>
            <a:r>
              <a:rPr lang="en-US" sz="2900" dirty="0" err="1">
                <a:latin typeface="Arial" panose="020B0604020202020204" pitchFamily="34" charset="0"/>
                <a:cs typeface="Arial" panose="020B0604020202020204" pitchFamily="34" charset="0"/>
              </a:rPr>
              <a:t>Nằm</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sau</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dạ</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dày</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sát</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thành</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sau</a:t>
            </a:r>
            <a:r>
              <a:rPr lang="en-US" sz="2900" dirty="0">
                <a:latin typeface="Arial" panose="020B0604020202020204" pitchFamily="34" charset="0"/>
                <a:cs typeface="Arial" panose="020B0604020202020204" pitchFamily="34" charset="0"/>
              </a:rPr>
              <a:t> ổ </a:t>
            </a:r>
            <a:r>
              <a:rPr lang="en-US" sz="2900" dirty="0" err="1">
                <a:latin typeface="Arial" panose="020B0604020202020204" pitchFamily="34" charset="0"/>
                <a:cs typeface="Arial" panose="020B0604020202020204" pitchFamily="34" charset="0"/>
              </a:rPr>
              <a:t>bụng</a:t>
            </a:r>
            <a:endParaRPr lang="en-US" sz="2900" dirty="0">
              <a:latin typeface="Arial" panose="020B0604020202020204" pitchFamily="34" charset="0"/>
              <a:cs typeface="Arial" panose="020B0604020202020204" pitchFamily="34" charset="0"/>
            </a:endParaRPr>
          </a:p>
        </p:txBody>
      </p:sp>
      <p:sp>
        <p:nvSpPr>
          <p:cNvPr id="24" name="TextBox 23"/>
          <p:cNvSpPr txBox="1"/>
          <p:nvPr/>
        </p:nvSpPr>
        <p:spPr>
          <a:xfrm>
            <a:off x="5368260" y="3560122"/>
            <a:ext cx="12759596" cy="1877429"/>
          </a:xfrm>
          <a:prstGeom prst="rect">
            <a:avLst/>
          </a:prstGeom>
          <a:noFill/>
        </p:spPr>
        <p:txBody>
          <a:bodyPr wrap="square" lIns="91386" tIns="45693" rIns="91386" bIns="45693" rtlCol="0">
            <a:spAutoFit/>
          </a:bodyPr>
          <a:lstStyle/>
          <a:p>
            <a:r>
              <a:rPr lang="vi-VN" sz="2900" dirty="0">
                <a:latin typeface="Arial" panose="020B0604020202020204" pitchFamily="34" charset="0"/>
                <a:cs typeface="Arial" panose="020B0604020202020204" pitchFamily="34" charset="0"/>
              </a:rPr>
              <a:t>Tiết </a:t>
            </a:r>
            <a:r>
              <a:rPr lang="en-US" sz="2900" dirty="0">
                <a:solidFill>
                  <a:prstClr val="black"/>
                </a:solidFill>
                <a:latin typeface="Arial" panose="020B0604020202020204" pitchFamily="34" charset="0"/>
                <a:cs typeface="Arial" panose="020B0604020202020204" pitchFamily="34" charset="0"/>
              </a:rPr>
              <a:t>hormone</a:t>
            </a:r>
            <a:r>
              <a:rPr lang="vi-VN" sz="2900" dirty="0" smtClean="0">
                <a:latin typeface="Arial" panose="020B0604020202020204" pitchFamily="34" charset="0"/>
                <a:cs typeface="Arial" panose="020B0604020202020204" pitchFamily="34" charset="0"/>
              </a:rPr>
              <a:t> glucag</a:t>
            </a:r>
            <a:r>
              <a:rPr lang="en-US" sz="2900" dirty="0" smtClean="0">
                <a:latin typeface="Arial" panose="020B0604020202020204" pitchFamily="34" charset="0"/>
                <a:cs typeface="Arial" panose="020B0604020202020204" pitchFamily="34" charset="0"/>
              </a:rPr>
              <a:t>o</a:t>
            </a:r>
            <a:r>
              <a:rPr lang="vi-VN" sz="2900" dirty="0" smtClean="0">
                <a:latin typeface="Arial" panose="020B0604020202020204" pitchFamily="34" charset="0"/>
                <a:cs typeface="Arial" panose="020B0604020202020204" pitchFamily="34" charset="0"/>
              </a:rPr>
              <a:t>n </a:t>
            </a:r>
            <a:r>
              <a:rPr lang="vi-VN" sz="2900" dirty="0">
                <a:latin typeface="Arial" panose="020B0604020202020204" pitchFamily="34" charset="0"/>
                <a:cs typeface="Arial" panose="020B0604020202020204" pitchFamily="34" charset="0"/>
              </a:rPr>
              <a:t>và hoocmôn insulin điều hòa hàm lượng đường trong máu. Insullin chuyển hóa </a:t>
            </a:r>
            <a:r>
              <a:rPr lang="vi-VN" sz="2900" dirty="0" smtClean="0">
                <a:latin typeface="Arial" panose="020B0604020202020204" pitchFamily="34" charset="0"/>
                <a:cs typeface="Arial" panose="020B0604020202020204" pitchFamily="34" charset="0"/>
              </a:rPr>
              <a:t>gluco</a:t>
            </a:r>
            <a:r>
              <a:rPr lang="en-US" sz="2900" dirty="0" smtClean="0">
                <a:latin typeface="Arial" panose="020B0604020202020204" pitchFamily="34" charset="0"/>
                <a:cs typeface="Arial" panose="020B0604020202020204" pitchFamily="34" charset="0"/>
              </a:rPr>
              <a:t>se</a:t>
            </a:r>
            <a:r>
              <a:rPr lang="vi-VN" sz="2900" dirty="0" smtClean="0">
                <a:latin typeface="Arial" panose="020B0604020202020204" pitchFamily="34" charset="0"/>
                <a:cs typeface="Arial" panose="020B0604020202020204" pitchFamily="34" charset="0"/>
              </a:rPr>
              <a:t> </a:t>
            </a:r>
            <a:r>
              <a:rPr lang="vi-VN" sz="2900" dirty="0">
                <a:latin typeface="Arial" panose="020B0604020202020204" pitchFamily="34" charset="0"/>
                <a:cs typeface="Arial" panose="020B0604020202020204" pitchFamily="34" charset="0"/>
              </a:rPr>
              <a:t>trong máu thành glocogen dự trữ ở gan và cơ, làm giảm đường huyết khi đường huyết tăng; glicogen có tác dụng ngược lại.</a:t>
            </a:r>
          </a:p>
        </p:txBody>
      </p:sp>
      <p:sp>
        <p:nvSpPr>
          <p:cNvPr id="25" name="TextBox 24"/>
          <p:cNvSpPr txBox="1"/>
          <p:nvPr/>
        </p:nvSpPr>
        <p:spPr>
          <a:xfrm>
            <a:off x="2814418" y="5555103"/>
            <a:ext cx="2149871" cy="1431153"/>
          </a:xfrm>
          <a:prstGeom prst="rect">
            <a:avLst/>
          </a:prstGeom>
          <a:noFill/>
        </p:spPr>
        <p:txBody>
          <a:bodyPr wrap="square" lIns="91386" tIns="45693" rIns="91386" bIns="45693" rtlCol="0">
            <a:spAutoFit/>
          </a:bodyPr>
          <a:lstStyle/>
          <a:p>
            <a:pPr algn="ctr"/>
            <a:r>
              <a:rPr lang="vi-VN" sz="2900" dirty="0">
                <a:latin typeface="Arial" panose="020B0604020202020204" pitchFamily="34" charset="0"/>
                <a:cs typeface="Arial" panose="020B0604020202020204" pitchFamily="34" charset="0"/>
              </a:rPr>
              <a:t>Nằm trên đỉnh 2 quả thận</a:t>
            </a:r>
          </a:p>
        </p:txBody>
      </p:sp>
      <p:sp>
        <p:nvSpPr>
          <p:cNvPr id="26" name="TextBox 25"/>
          <p:cNvSpPr txBox="1"/>
          <p:nvPr/>
        </p:nvSpPr>
        <p:spPr>
          <a:xfrm>
            <a:off x="5382902" y="5428744"/>
            <a:ext cx="12898469" cy="1877429"/>
          </a:xfrm>
          <a:prstGeom prst="rect">
            <a:avLst/>
          </a:prstGeom>
          <a:noFill/>
        </p:spPr>
        <p:txBody>
          <a:bodyPr wrap="square" lIns="91386" tIns="45693" rIns="91386" bIns="45693" rtlCol="0">
            <a:spAutoFit/>
          </a:bodyPr>
          <a:lstStyle/>
          <a:p>
            <a:r>
              <a:rPr lang="vi-VN" sz="2900" dirty="0">
                <a:latin typeface="Arial" panose="020B0604020202020204" pitchFamily="34" charset="0"/>
                <a:cs typeface="Arial" panose="020B0604020202020204" pitchFamily="34" charset="0"/>
              </a:rPr>
              <a:t>- Tiết </a:t>
            </a:r>
            <a:r>
              <a:rPr lang="vi-VN" sz="2900" dirty="0" smtClean="0">
                <a:latin typeface="Arial" panose="020B0604020202020204" pitchFamily="34" charset="0"/>
                <a:cs typeface="Arial" panose="020B0604020202020204" pitchFamily="34" charset="0"/>
              </a:rPr>
              <a:t>adr</a:t>
            </a:r>
            <a:r>
              <a:rPr lang="en-US" sz="2900" dirty="0" smtClean="0">
                <a:latin typeface="Arial" panose="020B0604020202020204" pitchFamily="34" charset="0"/>
                <a:cs typeface="Arial" panose="020B0604020202020204" pitchFamily="34" charset="0"/>
              </a:rPr>
              <a:t>e</a:t>
            </a:r>
            <a:r>
              <a:rPr lang="vi-VN" sz="2900" dirty="0" smtClean="0">
                <a:latin typeface="Arial" panose="020B0604020202020204" pitchFamily="34" charset="0"/>
                <a:cs typeface="Arial" panose="020B0604020202020204" pitchFamily="34" charset="0"/>
              </a:rPr>
              <a:t>nalin</a:t>
            </a:r>
            <a:r>
              <a:rPr lang="en-US" sz="2900" dirty="0" smtClean="0">
                <a:latin typeface="Arial" panose="020B0604020202020204" pitchFamily="34" charset="0"/>
                <a:cs typeface="Arial" panose="020B0604020202020204" pitchFamily="34" charset="0"/>
              </a:rPr>
              <a:t>e</a:t>
            </a:r>
            <a:r>
              <a:rPr lang="vi-VN" sz="2900" dirty="0" smtClean="0">
                <a:latin typeface="Arial" panose="020B0604020202020204" pitchFamily="34" charset="0"/>
                <a:cs typeface="Arial" panose="020B0604020202020204" pitchFamily="34" charset="0"/>
              </a:rPr>
              <a:t> </a:t>
            </a:r>
            <a:r>
              <a:rPr lang="vi-VN" sz="2900" dirty="0">
                <a:latin typeface="Arial" panose="020B0604020202020204" pitchFamily="34" charset="0"/>
                <a:cs typeface="Arial" panose="020B0604020202020204" pitchFamily="34" charset="0"/>
              </a:rPr>
              <a:t>và </a:t>
            </a:r>
            <a:r>
              <a:rPr lang="vi-VN" sz="2900" dirty="0" smtClean="0">
                <a:latin typeface="Arial" panose="020B0604020202020204" pitchFamily="34" charset="0"/>
                <a:cs typeface="Arial" panose="020B0604020202020204" pitchFamily="34" charset="0"/>
              </a:rPr>
              <a:t>noradr</a:t>
            </a:r>
            <a:r>
              <a:rPr lang="en-US" sz="2900" dirty="0" smtClean="0">
                <a:latin typeface="Arial" panose="020B0604020202020204" pitchFamily="34" charset="0"/>
                <a:cs typeface="Arial" panose="020B0604020202020204" pitchFamily="34" charset="0"/>
              </a:rPr>
              <a:t>e</a:t>
            </a:r>
            <a:r>
              <a:rPr lang="vi-VN" sz="2900" dirty="0" smtClean="0">
                <a:latin typeface="Arial" panose="020B0604020202020204" pitchFamily="34" charset="0"/>
                <a:cs typeface="Arial" panose="020B0604020202020204" pitchFamily="34" charset="0"/>
              </a:rPr>
              <a:t>nalin</a:t>
            </a:r>
            <a:r>
              <a:rPr lang="en-US" sz="2900" dirty="0" smtClean="0">
                <a:latin typeface="Arial" panose="020B0604020202020204" pitchFamily="34" charset="0"/>
                <a:cs typeface="Arial" panose="020B0604020202020204" pitchFamily="34" charset="0"/>
              </a:rPr>
              <a:t>e</a:t>
            </a:r>
            <a:r>
              <a:rPr lang="vi-VN" sz="2900" dirty="0" smtClean="0">
                <a:latin typeface="Arial" panose="020B0604020202020204" pitchFamily="34" charset="0"/>
                <a:cs typeface="Arial" panose="020B0604020202020204" pitchFamily="34" charset="0"/>
              </a:rPr>
              <a:t> </a:t>
            </a:r>
            <a:r>
              <a:rPr lang="vi-VN" sz="2900" dirty="0">
                <a:latin typeface="Arial" panose="020B0604020202020204" pitchFamily="34" charset="0"/>
                <a:cs typeface="Arial" panose="020B0604020202020204" pitchFamily="34" charset="0"/>
              </a:rPr>
              <a:t>điều hòa hoạt động tim mạch, hô hấp, điều chỉnh hàm lượng đường trong máu.</a:t>
            </a:r>
          </a:p>
          <a:p>
            <a:r>
              <a:rPr lang="vi-VN" sz="2900" dirty="0">
                <a:latin typeface="Arial" panose="020B0604020202020204" pitchFamily="34" charset="0"/>
                <a:cs typeface="Arial" panose="020B0604020202020204" pitchFamily="34" charset="0"/>
              </a:rPr>
              <a:t>-  Tiết các </a:t>
            </a:r>
            <a:r>
              <a:rPr lang="en-US" sz="2900" dirty="0">
                <a:latin typeface="Arial" panose="020B0604020202020204" pitchFamily="34" charset="0"/>
                <a:cs typeface="Arial" panose="020B0604020202020204" pitchFamily="34" charset="0"/>
              </a:rPr>
              <a:t>hormone</a:t>
            </a:r>
            <a:r>
              <a:rPr lang="vi-VN" sz="2900" dirty="0" smtClean="0">
                <a:latin typeface="Arial" panose="020B0604020202020204" pitchFamily="34" charset="0"/>
                <a:cs typeface="Arial" panose="020B0604020202020204" pitchFamily="34" charset="0"/>
              </a:rPr>
              <a:t> </a:t>
            </a:r>
            <a:r>
              <a:rPr lang="vi-VN" sz="2900" dirty="0">
                <a:latin typeface="Arial" panose="020B0604020202020204" pitchFamily="34" charset="0"/>
                <a:cs typeface="Arial" panose="020B0604020202020204" pitchFamily="34" charset="0"/>
              </a:rPr>
              <a:t>điều hòa đường huyết, các muối natri, kali trong máu, làm thay đổi các đặc tính sinh dục nam</a:t>
            </a:r>
          </a:p>
        </p:txBody>
      </p:sp>
      <p:sp>
        <p:nvSpPr>
          <p:cNvPr id="27" name="TextBox 26"/>
          <p:cNvSpPr txBox="1"/>
          <p:nvPr/>
        </p:nvSpPr>
        <p:spPr>
          <a:xfrm>
            <a:off x="2773461" y="7615707"/>
            <a:ext cx="2398929" cy="1431153"/>
          </a:xfrm>
          <a:prstGeom prst="rect">
            <a:avLst/>
          </a:prstGeom>
          <a:noFill/>
        </p:spPr>
        <p:txBody>
          <a:bodyPr wrap="square" lIns="91386" tIns="45693" rIns="91386" bIns="45693" rtlCol="0">
            <a:spAutoFit/>
          </a:bodyPr>
          <a:lstStyle/>
          <a:p>
            <a:pPr algn="ctr"/>
            <a:r>
              <a:rPr lang="vi-VN" sz="2900" dirty="0">
                <a:latin typeface="Arial" panose="020B0604020202020204" pitchFamily="34" charset="0"/>
                <a:cs typeface="Arial" panose="020B0604020202020204" pitchFamily="34" charset="0"/>
              </a:rPr>
              <a:t>Nằm trên đỉnh 2 quả thận</a:t>
            </a:r>
          </a:p>
        </p:txBody>
      </p:sp>
      <p:sp>
        <p:nvSpPr>
          <p:cNvPr id="28" name="TextBox 27"/>
          <p:cNvSpPr txBox="1"/>
          <p:nvPr/>
        </p:nvSpPr>
        <p:spPr>
          <a:xfrm>
            <a:off x="2773468" y="9270097"/>
            <a:ext cx="2325863" cy="984878"/>
          </a:xfrm>
          <a:prstGeom prst="rect">
            <a:avLst/>
          </a:prstGeom>
          <a:noFill/>
        </p:spPr>
        <p:txBody>
          <a:bodyPr wrap="square" lIns="91386" tIns="45693" rIns="91386" bIns="45693" rtlCol="0">
            <a:spAutoFit/>
          </a:bodyPr>
          <a:lstStyle/>
          <a:p>
            <a:pPr algn="ctr"/>
            <a:r>
              <a:rPr lang="en-US" sz="2900" dirty="0" err="1">
                <a:latin typeface="Arial" panose="020B0604020202020204" pitchFamily="34" charset="0"/>
                <a:cs typeface="Arial" panose="020B0604020202020204" pitchFamily="34" charset="0"/>
              </a:rPr>
              <a:t>Buồng</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trứng</a:t>
            </a:r>
            <a:r>
              <a:rPr lang="en-US" sz="2900" dirty="0">
                <a:latin typeface="Arial" panose="020B0604020202020204" pitchFamily="34" charset="0"/>
                <a:cs typeface="Arial" panose="020B0604020202020204" pitchFamily="34" charset="0"/>
              </a:rPr>
              <a:t> </a:t>
            </a:r>
          </a:p>
          <a:p>
            <a:pPr algn="ctr"/>
            <a:r>
              <a:rPr lang="en-US" sz="2900" dirty="0">
                <a:latin typeface="Arial" panose="020B0604020202020204" pitchFamily="34" charset="0"/>
                <a:cs typeface="Arial" panose="020B0604020202020204" pitchFamily="34" charset="0"/>
              </a:rPr>
              <a:t>(ở </a:t>
            </a:r>
            <a:r>
              <a:rPr lang="en-US" sz="2900" dirty="0" err="1">
                <a:latin typeface="Arial" panose="020B0604020202020204" pitchFamily="34" charset="0"/>
                <a:cs typeface="Arial" panose="020B0604020202020204" pitchFamily="34" charset="0"/>
              </a:rPr>
              <a:t>nữ</a:t>
            </a:r>
            <a:r>
              <a:rPr lang="en-US" sz="2900" dirty="0">
                <a:latin typeface="Arial" panose="020B0604020202020204" pitchFamily="34" charset="0"/>
                <a:cs typeface="Arial" panose="020B0604020202020204" pitchFamily="34" charset="0"/>
              </a:rPr>
              <a:t>)</a:t>
            </a:r>
          </a:p>
        </p:txBody>
      </p:sp>
      <p:sp>
        <p:nvSpPr>
          <p:cNvPr id="29" name="TextBox 28"/>
          <p:cNvSpPr txBox="1"/>
          <p:nvPr/>
        </p:nvSpPr>
        <p:spPr>
          <a:xfrm>
            <a:off x="5566697" y="7768417"/>
            <a:ext cx="12597086" cy="984878"/>
          </a:xfrm>
          <a:prstGeom prst="rect">
            <a:avLst/>
          </a:prstGeom>
          <a:noFill/>
        </p:spPr>
        <p:txBody>
          <a:bodyPr wrap="square" lIns="91386" tIns="45693" rIns="91386" bIns="45693" rtlCol="0">
            <a:spAutoFit/>
          </a:bodyPr>
          <a:lstStyle/>
          <a:p>
            <a:r>
              <a:rPr lang="vi-VN" sz="2900" dirty="0">
                <a:latin typeface="Arial" panose="020B0604020202020204" pitchFamily="34" charset="0"/>
                <a:cs typeface="Arial" panose="020B0604020202020204" pitchFamily="34" charset="0"/>
              </a:rPr>
              <a:t>* Tinh hoàn: Tiết ho</a:t>
            </a:r>
            <a:r>
              <a:rPr lang="en-US" sz="2900" dirty="0">
                <a:latin typeface="Arial" panose="020B0604020202020204" pitchFamily="34" charset="0"/>
                <a:cs typeface="Arial" panose="020B0604020202020204" pitchFamily="34" charset="0"/>
              </a:rPr>
              <a:t>r</a:t>
            </a:r>
            <a:r>
              <a:rPr lang="vi-VN" sz="2900" dirty="0">
                <a:latin typeface="Arial" panose="020B0604020202020204" pitchFamily="34" charset="0"/>
                <a:cs typeface="Arial" panose="020B0604020202020204" pitchFamily="34" charset="0"/>
              </a:rPr>
              <a:t>mon</a:t>
            </a:r>
            <a:r>
              <a:rPr lang="en-US" sz="2900" dirty="0">
                <a:latin typeface="Arial" panose="020B0604020202020204" pitchFamily="34" charset="0"/>
                <a:cs typeface="Arial" panose="020B0604020202020204" pitchFamily="34" charset="0"/>
              </a:rPr>
              <a:t>e</a:t>
            </a:r>
            <a:r>
              <a:rPr lang="vi-VN" sz="2900" dirty="0" smtClean="0">
                <a:latin typeface="Arial" panose="020B0604020202020204" pitchFamily="34" charset="0"/>
                <a:cs typeface="Arial" panose="020B0604020202020204" pitchFamily="34" charset="0"/>
              </a:rPr>
              <a:t> </a:t>
            </a:r>
            <a:r>
              <a:rPr lang="vi-VN" sz="2900" dirty="0">
                <a:latin typeface="Arial" panose="020B0604020202020204" pitchFamily="34" charset="0"/>
                <a:cs typeface="Arial" panose="020B0604020202020204" pitchFamily="34" charset="0"/>
              </a:rPr>
              <a:t>sinh dục nam </a:t>
            </a:r>
            <a:r>
              <a:rPr lang="vi-VN" sz="2900" dirty="0" smtClean="0">
                <a:latin typeface="Arial" panose="020B0604020202020204" pitchFamily="34" charset="0"/>
                <a:cs typeface="Arial" panose="020B0604020202020204" pitchFamily="34" charset="0"/>
              </a:rPr>
              <a:t>test</a:t>
            </a:r>
            <a:r>
              <a:rPr lang="en-US" sz="2900" dirty="0" smtClean="0">
                <a:latin typeface="Arial" panose="020B0604020202020204" pitchFamily="34" charset="0"/>
                <a:cs typeface="Arial" panose="020B0604020202020204" pitchFamily="34" charset="0"/>
              </a:rPr>
              <a:t>o</a:t>
            </a:r>
            <a:r>
              <a:rPr lang="vi-VN" sz="2900" dirty="0" smtClean="0">
                <a:latin typeface="Arial" panose="020B0604020202020204" pitchFamily="34" charset="0"/>
                <a:cs typeface="Arial" panose="020B0604020202020204" pitchFamily="34" charset="0"/>
              </a:rPr>
              <a:t>st</a:t>
            </a:r>
            <a:r>
              <a:rPr lang="en-US" sz="2900" dirty="0" smtClean="0">
                <a:latin typeface="Arial" panose="020B0604020202020204" pitchFamily="34" charset="0"/>
                <a:cs typeface="Arial" panose="020B0604020202020204" pitchFamily="34" charset="0"/>
              </a:rPr>
              <a:t>e</a:t>
            </a:r>
            <a:r>
              <a:rPr lang="vi-VN" sz="2900" dirty="0" smtClean="0">
                <a:latin typeface="Arial" panose="020B0604020202020204" pitchFamily="34" charset="0"/>
                <a:cs typeface="Arial" panose="020B0604020202020204" pitchFamily="34" charset="0"/>
              </a:rPr>
              <a:t>r</a:t>
            </a:r>
            <a:r>
              <a:rPr lang="en-US" sz="2900" dirty="0" smtClean="0">
                <a:latin typeface="Arial" panose="020B0604020202020204" pitchFamily="34" charset="0"/>
                <a:cs typeface="Arial" panose="020B0604020202020204" pitchFamily="34" charset="0"/>
              </a:rPr>
              <a:t>one</a:t>
            </a:r>
            <a:r>
              <a:rPr lang="vi-VN" sz="2900" dirty="0" smtClean="0">
                <a:latin typeface="Arial" panose="020B0604020202020204" pitchFamily="34" charset="0"/>
                <a:cs typeface="Arial" panose="020B0604020202020204" pitchFamily="34" charset="0"/>
              </a:rPr>
              <a:t>. Test</a:t>
            </a:r>
            <a:r>
              <a:rPr lang="en-US" sz="2900" dirty="0" smtClean="0">
                <a:latin typeface="Arial" panose="020B0604020202020204" pitchFamily="34" charset="0"/>
                <a:cs typeface="Arial" panose="020B0604020202020204" pitchFamily="34" charset="0"/>
              </a:rPr>
              <a:t>o</a:t>
            </a:r>
            <a:r>
              <a:rPr lang="vi-VN" sz="2900" dirty="0" smtClean="0">
                <a:latin typeface="Arial" panose="020B0604020202020204" pitchFamily="34" charset="0"/>
                <a:cs typeface="Arial" panose="020B0604020202020204" pitchFamily="34" charset="0"/>
              </a:rPr>
              <a:t>st</a:t>
            </a:r>
            <a:r>
              <a:rPr lang="en-US" sz="2900" dirty="0" smtClean="0">
                <a:latin typeface="Arial" panose="020B0604020202020204" pitchFamily="34" charset="0"/>
                <a:cs typeface="Arial" panose="020B0604020202020204" pitchFamily="34" charset="0"/>
              </a:rPr>
              <a:t>e</a:t>
            </a:r>
            <a:r>
              <a:rPr lang="vi-VN" sz="2900" dirty="0" smtClean="0">
                <a:latin typeface="Arial" panose="020B0604020202020204" pitchFamily="34" charset="0"/>
                <a:cs typeface="Arial" panose="020B0604020202020204" pitchFamily="34" charset="0"/>
              </a:rPr>
              <a:t>r</a:t>
            </a:r>
            <a:r>
              <a:rPr lang="en-US" sz="2900" dirty="0" smtClean="0">
                <a:latin typeface="Arial" panose="020B0604020202020204" pitchFamily="34" charset="0"/>
                <a:cs typeface="Arial" panose="020B0604020202020204" pitchFamily="34" charset="0"/>
              </a:rPr>
              <a:t>o</a:t>
            </a:r>
            <a:r>
              <a:rPr lang="vi-VN" sz="2900" dirty="0" smtClean="0">
                <a:latin typeface="Arial" panose="020B0604020202020204" pitchFamily="34" charset="0"/>
                <a:cs typeface="Arial" panose="020B0604020202020204" pitchFamily="34" charset="0"/>
              </a:rPr>
              <a:t>n</a:t>
            </a:r>
            <a:r>
              <a:rPr lang="en-US" sz="2900" dirty="0" smtClean="0">
                <a:latin typeface="Arial" panose="020B0604020202020204" pitchFamily="34" charset="0"/>
                <a:cs typeface="Arial" panose="020B0604020202020204" pitchFamily="34" charset="0"/>
              </a:rPr>
              <a:t>e</a:t>
            </a:r>
            <a:r>
              <a:rPr lang="vi-VN" sz="2900" dirty="0" smtClean="0">
                <a:latin typeface="Arial" panose="020B0604020202020204" pitchFamily="34" charset="0"/>
                <a:cs typeface="Arial" panose="020B0604020202020204" pitchFamily="34" charset="0"/>
              </a:rPr>
              <a:t> </a:t>
            </a:r>
            <a:r>
              <a:rPr lang="vi-VN" sz="2900" dirty="0">
                <a:latin typeface="Arial" panose="020B0604020202020204" pitchFamily="34" charset="0"/>
                <a:cs typeface="Arial" panose="020B0604020202020204" pitchFamily="34" charset="0"/>
              </a:rPr>
              <a:t>gây nên những biến đổi cơ thể ở tuổi dậy thì nam → thúc đẩy sinh sản</a:t>
            </a:r>
          </a:p>
        </p:txBody>
      </p:sp>
      <p:sp>
        <p:nvSpPr>
          <p:cNvPr id="30" name="TextBox 29"/>
          <p:cNvSpPr txBox="1"/>
          <p:nvPr/>
        </p:nvSpPr>
        <p:spPr>
          <a:xfrm>
            <a:off x="5475704" y="9254546"/>
            <a:ext cx="12597086" cy="984878"/>
          </a:xfrm>
          <a:prstGeom prst="rect">
            <a:avLst/>
          </a:prstGeom>
          <a:noFill/>
        </p:spPr>
        <p:txBody>
          <a:bodyPr wrap="square" lIns="91386" tIns="45693" rIns="91386" bIns="45693" rtlCol="0">
            <a:spAutoFit/>
          </a:bodyPr>
          <a:lstStyle/>
          <a:p>
            <a:r>
              <a:rPr lang="vi-VN" sz="2900" dirty="0">
                <a:latin typeface="Arial" panose="020B0604020202020204" pitchFamily="34" charset="0"/>
                <a:cs typeface="Arial" panose="020B0604020202020204" pitchFamily="34" charset="0"/>
              </a:rPr>
              <a:t>* Buồng trứng: Tiết hoocmôn sinh dục nữ </a:t>
            </a:r>
            <a:r>
              <a:rPr lang="en-US" sz="2900" dirty="0" smtClean="0">
                <a:latin typeface="Arial" panose="020B0604020202020204" pitchFamily="34" charset="0"/>
                <a:cs typeface="Arial" panose="020B0604020202020204" pitchFamily="34" charset="0"/>
              </a:rPr>
              <a:t>e</a:t>
            </a:r>
            <a:r>
              <a:rPr lang="vi-VN" sz="2900" dirty="0" smtClean="0">
                <a:latin typeface="Arial" panose="020B0604020202020204" pitchFamily="34" charset="0"/>
                <a:cs typeface="Arial" panose="020B0604020202020204" pitchFamily="34" charset="0"/>
              </a:rPr>
              <a:t>strogen</a:t>
            </a:r>
            <a:r>
              <a:rPr lang="vi-VN" sz="2900" dirty="0">
                <a:latin typeface="Arial" panose="020B0604020202020204" pitchFamily="34" charset="0"/>
                <a:cs typeface="Arial" panose="020B0604020202020204" pitchFamily="34" charset="0"/>
              </a:rPr>
              <a:t>. </a:t>
            </a:r>
            <a:r>
              <a:rPr lang="en-US" sz="2900" dirty="0" smtClean="0">
                <a:latin typeface="Arial" panose="020B0604020202020204" pitchFamily="34" charset="0"/>
                <a:cs typeface="Arial" panose="020B0604020202020204" pitchFamily="34" charset="0"/>
              </a:rPr>
              <a:t>E</a:t>
            </a:r>
            <a:r>
              <a:rPr lang="vi-VN" sz="2900" dirty="0" smtClean="0">
                <a:latin typeface="Arial" panose="020B0604020202020204" pitchFamily="34" charset="0"/>
                <a:cs typeface="Arial" panose="020B0604020202020204" pitchFamily="34" charset="0"/>
              </a:rPr>
              <a:t>strogen </a:t>
            </a:r>
            <a:r>
              <a:rPr lang="vi-VN" sz="2900" dirty="0">
                <a:latin typeface="Arial" panose="020B0604020202020204" pitchFamily="34" charset="0"/>
                <a:cs typeface="Arial" panose="020B0604020202020204" pitchFamily="34" charset="0"/>
              </a:rPr>
              <a:t>gây nên những biến đổi cơ thể ở tuổi dậy thì nữ  → thúc đẩy sinh sản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 calcmode="lin" valueType="num">
                                      <p:cBhvr>
                                        <p:cTn id="19"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4">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7"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900" decel="100000" fill="hold"/>
                                        <p:tgtEl>
                                          <p:spTgt spid="7"/>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8" presetClass="entr" presetSubtype="16"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diamond(in)">
                                      <p:cBhvr>
                                        <p:cTn id="40" dur="20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23" presetClass="entr" presetSubtype="16"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p:cTn id="45" dur="500" fill="hold"/>
                                        <p:tgtEl>
                                          <p:spTgt spid="9"/>
                                        </p:tgtEl>
                                        <p:attrNameLst>
                                          <p:attrName>ppt_w</p:attrName>
                                        </p:attrNameLst>
                                      </p:cBhvr>
                                      <p:tavLst>
                                        <p:tav tm="0">
                                          <p:val>
                                            <p:fltVal val="0"/>
                                          </p:val>
                                        </p:tav>
                                        <p:tav tm="100000">
                                          <p:val>
                                            <p:strVal val="#ppt_w"/>
                                          </p:val>
                                        </p:tav>
                                      </p:tavLst>
                                    </p:anim>
                                    <p:anim calcmode="lin" valueType="num">
                                      <p:cBhvr>
                                        <p:cTn id="46"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26"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down)">
                                      <p:cBhvr>
                                        <p:cTn id="51" dur="580">
                                          <p:stCondLst>
                                            <p:cond delay="0"/>
                                          </p:stCondLst>
                                        </p:cTn>
                                        <p:tgtEl>
                                          <p:spTgt spid="20"/>
                                        </p:tgtEl>
                                      </p:cBhvr>
                                    </p:animEffect>
                                    <p:anim calcmode="lin" valueType="num">
                                      <p:cBhvr>
                                        <p:cTn id="52"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57" dur="26">
                                          <p:stCondLst>
                                            <p:cond delay="650"/>
                                          </p:stCondLst>
                                        </p:cTn>
                                        <p:tgtEl>
                                          <p:spTgt spid="20"/>
                                        </p:tgtEl>
                                      </p:cBhvr>
                                      <p:to x="100000" y="60000"/>
                                    </p:animScale>
                                    <p:animScale>
                                      <p:cBhvr>
                                        <p:cTn id="58" dur="166" decel="50000">
                                          <p:stCondLst>
                                            <p:cond delay="676"/>
                                          </p:stCondLst>
                                        </p:cTn>
                                        <p:tgtEl>
                                          <p:spTgt spid="20"/>
                                        </p:tgtEl>
                                      </p:cBhvr>
                                      <p:to x="100000" y="100000"/>
                                    </p:animScale>
                                    <p:animScale>
                                      <p:cBhvr>
                                        <p:cTn id="59" dur="26">
                                          <p:stCondLst>
                                            <p:cond delay="1312"/>
                                          </p:stCondLst>
                                        </p:cTn>
                                        <p:tgtEl>
                                          <p:spTgt spid="20"/>
                                        </p:tgtEl>
                                      </p:cBhvr>
                                      <p:to x="100000" y="80000"/>
                                    </p:animScale>
                                    <p:animScale>
                                      <p:cBhvr>
                                        <p:cTn id="60" dur="166" decel="50000">
                                          <p:stCondLst>
                                            <p:cond delay="1338"/>
                                          </p:stCondLst>
                                        </p:cTn>
                                        <p:tgtEl>
                                          <p:spTgt spid="20"/>
                                        </p:tgtEl>
                                      </p:cBhvr>
                                      <p:to x="100000" y="100000"/>
                                    </p:animScale>
                                    <p:animScale>
                                      <p:cBhvr>
                                        <p:cTn id="61" dur="26">
                                          <p:stCondLst>
                                            <p:cond delay="1642"/>
                                          </p:stCondLst>
                                        </p:cTn>
                                        <p:tgtEl>
                                          <p:spTgt spid="20"/>
                                        </p:tgtEl>
                                      </p:cBhvr>
                                      <p:to x="100000" y="90000"/>
                                    </p:animScale>
                                    <p:animScale>
                                      <p:cBhvr>
                                        <p:cTn id="62" dur="166" decel="50000">
                                          <p:stCondLst>
                                            <p:cond delay="1668"/>
                                          </p:stCondLst>
                                        </p:cTn>
                                        <p:tgtEl>
                                          <p:spTgt spid="20"/>
                                        </p:tgtEl>
                                      </p:cBhvr>
                                      <p:to x="100000" y="100000"/>
                                    </p:animScale>
                                    <p:animScale>
                                      <p:cBhvr>
                                        <p:cTn id="63" dur="26">
                                          <p:stCondLst>
                                            <p:cond delay="1808"/>
                                          </p:stCondLst>
                                        </p:cTn>
                                        <p:tgtEl>
                                          <p:spTgt spid="20"/>
                                        </p:tgtEl>
                                      </p:cBhvr>
                                      <p:to x="100000" y="95000"/>
                                    </p:animScale>
                                    <p:animScale>
                                      <p:cBhvr>
                                        <p:cTn id="64" dur="166" decel="50000">
                                          <p:stCondLst>
                                            <p:cond delay="1834"/>
                                          </p:stCondLst>
                                        </p:cTn>
                                        <p:tgtEl>
                                          <p:spTgt spid="20"/>
                                        </p:tgtEl>
                                      </p:cBhvr>
                                      <p:to x="100000" y="100000"/>
                                    </p:animScale>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wipe(down)">
                                      <p:cBhvr>
                                        <p:cTn id="69" dur="500"/>
                                        <p:tgtEl>
                                          <p:spTgt spid="23"/>
                                        </p:tgtEl>
                                      </p:cBhvr>
                                    </p:animEffect>
                                  </p:childTnLst>
                                </p:cTn>
                              </p:par>
                            </p:childTnLst>
                          </p:cTn>
                        </p:par>
                      </p:childTnLst>
                    </p:cTn>
                  </p:par>
                  <p:par>
                    <p:cTn id="70" fill="hold">
                      <p:stCondLst>
                        <p:cond delay="indefinite"/>
                      </p:stCondLst>
                      <p:childTnLst>
                        <p:par>
                          <p:cTn id="71" fill="hold">
                            <p:stCondLst>
                              <p:cond delay="0"/>
                            </p:stCondLst>
                            <p:childTnLst>
                              <p:par>
                                <p:cTn id="72" presetID="31" presetClass="entr" presetSubtype="0" fill="hold" nodeType="clickEffect">
                                  <p:stCondLst>
                                    <p:cond delay="0"/>
                                  </p:stCondLst>
                                  <p:childTnLst>
                                    <p:set>
                                      <p:cBhvr>
                                        <p:cTn id="73" dur="1" fill="hold">
                                          <p:stCondLst>
                                            <p:cond delay="0"/>
                                          </p:stCondLst>
                                        </p:cTn>
                                        <p:tgtEl>
                                          <p:spTgt spid="24">
                                            <p:txEl>
                                              <p:pRg st="0" end="0"/>
                                            </p:txEl>
                                          </p:spTgt>
                                        </p:tgtEl>
                                        <p:attrNameLst>
                                          <p:attrName>style.visibility</p:attrName>
                                        </p:attrNameLst>
                                      </p:cBhvr>
                                      <p:to>
                                        <p:strVal val="visible"/>
                                      </p:to>
                                    </p:set>
                                    <p:anim calcmode="lin" valueType="num">
                                      <p:cBhvr>
                                        <p:cTn id="74" dur="1000" fill="hold"/>
                                        <p:tgtEl>
                                          <p:spTgt spid="24">
                                            <p:txEl>
                                              <p:pRg st="0" end="0"/>
                                            </p:txEl>
                                          </p:spTgt>
                                        </p:tgtEl>
                                        <p:attrNameLst>
                                          <p:attrName>ppt_w</p:attrName>
                                        </p:attrNameLst>
                                      </p:cBhvr>
                                      <p:tavLst>
                                        <p:tav tm="0">
                                          <p:val>
                                            <p:fltVal val="0"/>
                                          </p:val>
                                        </p:tav>
                                        <p:tav tm="100000">
                                          <p:val>
                                            <p:strVal val="#ppt_w"/>
                                          </p:val>
                                        </p:tav>
                                      </p:tavLst>
                                    </p:anim>
                                    <p:anim calcmode="lin" valueType="num">
                                      <p:cBhvr>
                                        <p:cTn id="75" dur="1000" fill="hold"/>
                                        <p:tgtEl>
                                          <p:spTgt spid="24">
                                            <p:txEl>
                                              <p:pRg st="0" end="0"/>
                                            </p:txEl>
                                          </p:spTgt>
                                        </p:tgtEl>
                                        <p:attrNameLst>
                                          <p:attrName>ppt_h</p:attrName>
                                        </p:attrNameLst>
                                      </p:cBhvr>
                                      <p:tavLst>
                                        <p:tav tm="0">
                                          <p:val>
                                            <p:fltVal val="0"/>
                                          </p:val>
                                        </p:tav>
                                        <p:tav tm="100000">
                                          <p:val>
                                            <p:strVal val="#ppt_h"/>
                                          </p:val>
                                        </p:tav>
                                      </p:tavLst>
                                    </p:anim>
                                    <p:anim calcmode="lin" valueType="num">
                                      <p:cBhvr>
                                        <p:cTn id="76" dur="1000" fill="hold"/>
                                        <p:tgtEl>
                                          <p:spTgt spid="24">
                                            <p:txEl>
                                              <p:pRg st="0" end="0"/>
                                            </p:txEl>
                                          </p:spTgt>
                                        </p:tgtEl>
                                        <p:attrNameLst>
                                          <p:attrName>style.rotation</p:attrName>
                                        </p:attrNameLst>
                                      </p:cBhvr>
                                      <p:tavLst>
                                        <p:tav tm="0">
                                          <p:val>
                                            <p:fltVal val="90"/>
                                          </p:val>
                                        </p:tav>
                                        <p:tav tm="100000">
                                          <p:val>
                                            <p:fltVal val="0"/>
                                          </p:val>
                                        </p:tav>
                                      </p:tavLst>
                                    </p:anim>
                                    <p:animEffect transition="in" filter="fade">
                                      <p:cBhvr>
                                        <p:cTn id="77" dur="1000"/>
                                        <p:tgtEl>
                                          <p:spTgt spid="24">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6" presetClass="entr" presetSubtype="16" fill="hold" grpId="0" nodeType="click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circle(in)">
                                      <p:cBhvr>
                                        <p:cTn id="82" dur="2000"/>
                                        <p:tgtEl>
                                          <p:spTgt spid="21"/>
                                        </p:tgtEl>
                                      </p:cBhvr>
                                    </p:animEffect>
                                  </p:childTnLst>
                                </p:cTn>
                              </p:par>
                            </p:childTnLst>
                          </p:cTn>
                        </p:par>
                      </p:childTnLst>
                    </p:cTn>
                  </p:par>
                  <p:par>
                    <p:cTn id="83" fill="hold">
                      <p:stCondLst>
                        <p:cond delay="indefinite"/>
                      </p:stCondLst>
                      <p:childTnLst>
                        <p:par>
                          <p:cTn id="84" fill="hold">
                            <p:stCondLst>
                              <p:cond delay="0"/>
                            </p:stCondLst>
                            <p:childTnLst>
                              <p:par>
                                <p:cTn id="85" presetID="6" presetClass="entr" presetSubtype="16" fill="hold" grpId="0" nodeType="clickEffect">
                                  <p:stCondLst>
                                    <p:cond delay="0"/>
                                  </p:stCondLst>
                                  <p:childTnLst>
                                    <p:set>
                                      <p:cBhvr>
                                        <p:cTn id="86" dur="1" fill="hold">
                                          <p:stCondLst>
                                            <p:cond delay="0"/>
                                          </p:stCondLst>
                                        </p:cTn>
                                        <p:tgtEl>
                                          <p:spTgt spid="25"/>
                                        </p:tgtEl>
                                        <p:attrNameLst>
                                          <p:attrName>style.visibility</p:attrName>
                                        </p:attrNameLst>
                                      </p:cBhvr>
                                      <p:to>
                                        <p:strVal val="visible"/>
                                      </p:to>
                                    </p:set>
                                    <p:animEffect transition="in" filter="circle(in)">
                                      <p:cBhvr>
                                        <p:cTn id="87" dur="2000"/>
                                        <p:tgtEl>
                                          <p:spTgt spid="25"/>
                                        </p:tgtEl>
                                      </p:cBhvr>
                                    </p:animEffect>
                                  </p:childTnLst>
                                </p:cTn>
                              </p:par>
                            </p:childTnLst>
                          </p:cTn>
                        </p:par>
                      </p:childTnLst>
                    </p:cTn>
                  </p:par>
                  <p:par>
                    <p:cTn id="88" fill="hold">
                      <p:stCondLst>
                        <p:cond delay="indefinite"/>
                      </p:stCondLst>
                      <p:childTnLst>
                        <p:par>
                          <p:cTn id="89" fill="hold">
                            <p:stCondLst>
                              <p:cond delay="0"/>
                            </p:stCondLst>
                            <p:childTnLst>
                              <p:par>
                                <p:cTn id="90" presetID="12" presetClass="entr" presetSubtype="4" fill="hold" nodeType="clickEffect">
                                  <p:stCondLst>
                                    <p:cond delay="0"/>
                                  </p:stCondLst>
                                  <p:childTnLst>
                                    <p:set>
                                      <p:cBhvr>
                                        <p:cTn id="91" dur="1" fill="hold">
                                          <p:stCondLst>
                                            <p:cond delay="0"/>
                                          </p:stCondLst>
                                        </p:cTn>
                                        <p:tgtEl>
                                          <p:spTgt spid="26">
                                            <p:txEl>
                                              <p:pRg st="0" end="0"/>
                                            </p:txEl>
                                          </p:spTgt>
                                        </p:tgtEl>
                                        <p:attrNameLst>
                                          <p:attrName>style.visibility</p:attrName>
                                        </p:attrNameLst>
                                      </p:cBhvr>
                                      <p:to>
                                        <p:strVal val="visible"/>
                                      </p:to>
                                    </p:set>
                                    <p:anim calcmode="lin" valueType="num">
                                      <p:cBhvr additive="base">
                                        <p:cTn id="92" dur="500"/>
                                        <p:tgtEl>
                                          <p:spTgt spid="26">
                                            <p:txEl>
                                              <p:pRg st="0" end="0"/>
                                            </p:txEl>
                                          </p:spTgt>
                                        </p:tgtEl>
                                        <p:attrNameLst>
                                          <p:attrName>ppt_y</p:attrName>
                                        </p:attrNameLst>
                                      </p:cBhvr>
                                      <p:tavLst>
                                        <p:tav tm="0">
                                          <p:val>
                                            <p:strVal val="#ppt_y+#ppt_h*1.125000"/>
                                          </p:val>
                                        </p:tav>
                                        <p:tav tm="100000">
                                          <p:val>
                                            <p:strVal val="#ppt_y"/>
                                          </p:val>
                                        </p:tav>
                                      </p:tavLst>
                                    </p:anim>
                                    <p:animEffect transition="in" filter="wipe(up)">
                                      <p:cBhvr>
                                        <p:cTn id="93" dur="500"/>
                                        <p:tgtEl>
                                          <p:spTgt spid="26">
                                            <p:txEl>
                                              <p:pRg st="0" end="0"/>
                                            </p:txEl>
                                          </p:spTgt>
                                        </p:tgtEl>
                                      </p:cBhvr>
                                    </p:animEffect>
                                  </p:childTnLst>
                                </p:cTn>
                              </p:par>
                              <p:par>
                                <p:cTn id="94" presetID="12" presetClass="entr" presetSubtype="4" fill="hold" nodeType="withEffect">
                                  <p:stCondLst>
                                    <p:cond delay="0"/>
                                  </p:stCondLst>
                                  <p:childTnLst>
                                    <p:set>
                                      <p:cBhvr>
                                        <p:cTn id="95" dur="1" fill="hold">
                                          <p:stCondLst>
                                            <p:cond delay="0"/>
                                          </p:stCondLst>
                                        </p:cTn>
                                        <p:tgtEl>
                                          <p:spTgt spid="26">
                                            <p:txEl>
                                              <p:pRg st="1" end="1"/>
                                            </p:txEl>
                                          </p:spTgt>
                                        </p:tgtEl>
                                        <p:attrNameLst>
                                          <p:attrName>style.visibility</p:attrName>
                                        </p:attrNameLst>
                                      </p:cBhvr>
                                      <p:to>
                                        <p:strVal val="visible"/>
                                      </p:to>
                                    </p:set>
                                    <p:anim calcmode="lin" valueType="num">
                                      <p:cBhvr additive="base">
                                        <p:cTn id="96" dur="500"/>
                                        <p:tgtEl>
                                          <p:spTgt spid="26">
                                            <p:txEl>
                                              <p:pRg st="1" end="1"/>
                                            </p:txEl>
                                          </p:spTgt>
                                        </p:tgtEl>
                                        <p:attrNameLst>
                                          <p:attrName>ppt_y</p:attrName>
                                        </p:attrNameLst>
                                      </p:cBhvr>
                                      <p:tavLst>
                                        <p:tav tm="0">
                                          <p:val>
                                            <p:strVal val="#ppt_y+#ppt_h*1.125000"/>
                                          </p:val>
                                        </p:tav>
                                        <p:tav tm="100000">
                                          <p:val>
                                            <p:strVal val="#ppt_y"/>
                                          </p:val>
                                        </p:tav>
                                      </p:tavLst>
                                    </p:anim>
                                    <p:animEffect transition="in" filter="wipe(up)">
                                      <p:cBhvr>
                                        <p:cTn id="97" dur="500"/>
                                        <p:tgtEl>
                                          <p:spTgt spid="26">
                                            <p:txEl>
                                              <p:pRg st="1" end="1"/>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grpId="0" nodeType="clickEffect">
                                  <p:stCondLst>
                                    <p:cond delay="0"/>
                                  </p:stCondLst>
                                  <p:childTnLst>
                                    <p:set>
                                      <p:cBhvr>
                                        <p:cTn id="101" dur="1" fill="hold">
                                          <p:stCondLst>
                                            <p:cond delay="0"/>
                                          </p:stCondLst>
                                        </p:cTn>
                                        <p:tgtEl>
                                          <p:spTgt spid="22"/>
                                        </p:tgtEl>
                                        <p:attrNameLst>
                                          <p:attrName>style.visibility</p:attrName>
                                        </p:attrNameLst>
                                      </p:cBhvr>
                                      <p:to>
                                        <p:strVal val="visible"/>
                                      </p:to>
                                    </p:set>
                                    <p:animEffect transition="in" filter="fade">
                                      <p:cBhvr>
                                        <p:cTn id="102" dur="1000"/>
                                        <p:tgtEl>
                                          <p:spTgt spid="22"/>
                                        </p:tgtEl>
                                      </p:cBhvr>
                                    </p:animEffect>
                                    <p:anim calcmode="lin" valueType="num">
                                      <p:cBhvr>
                                        <p:cTn id="103" dur="1000" fill="hold"/>
                                        <p:tgtEl>
                                          <p:spTgt spid="22"/>
                                        </p:tgtEl>
                                        <p:attrNameLst>
                                          <p:attrName>ppt_x</p:attrName>
                                        </p:attrNameLst>
                                      </p:cBhvr>
                                      <p:tavLst>
                                        <p:tav tm="0">
                                          <p:val>
                                            <p:strVal val="#ppt_x"/>
                                          </p:val>
                                        </p:tav>
                                        <p:tav tm="100000">
                                          <p:val>
                                            <p:strVal val="#ppt_x"/>
                                          </p:val>
                                        </p:tav>
                                      </p:tavLst>
                                    </p:anim>
                                    <p:anim calcmode="lin" valueType="num">
                                      <p:cBhvr>
                                        <p:cTn id="10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27"/>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3" presetClass="entr" presetSubtype="10" fill="hold" nodeType="clickEffect">
                                  <p:stCondLst>
                                    <p:cond delay="0"/>
                                  </p:stCondLst>
                                  <p:childTnLst>
                                    <p:set>
                                      <p:cBhvr>
                                        <p:cTn id="112" dur="1" fill="hold">
                                          <p:stCondLst>
                                            <p:cond delay="0"/>
                                          </p:stCondLst>
                                        </p:cTn>
                                        <p:tgtEl>
                                          <p:spTgt spid="29">
                                            <p:txEl>
                                              <p:pRg st="0" end="0"/>
                                            </p:txEl>
                                          </p:spTgt>
                                        </p:tgtEl>
                                        <p:attrNameLst>
                                          <p:attrName>style.visibility</p:attrName>
                                        </p:attrNameLst>
                                      </p:cBhvr>
                                      <p:to>
                                        <p:strVal val="visible"/>
                                      </p:to>
                                    </p:set>
                                    <p:animEffect transition="in" filter="blinds(horizontal)">
                                      <p:cBhvr>
                                        <p:cTn id="113" dur="500"/>
                                        <p:tgtEl>
                                          <p:spTgt spid="29">
                                            <p:txEl>
                                              <p:pRg st="0" end="0"/>
                                            </p:txEl>
                                          </p:spTgt>
                                        </p:tgtEl>
                                      </p:cBhvr>
                                    </p:animEffect>
                                  </p:childTnLst>
                                </p:cTn>
                              </p:par>
                            </p:childTnLst>
                          </p:cTn>
                        </p:par>
                      </p:childTnLst>
                    </p:cTn>
                  </p:par>
                  <p:par>
                    <p:cTn id="114" fill="hold">
                      <p:stCondLst>
                        <p:cond delay="indefinite"/>
                      </p:stCondLst>
                      <p:childTnLst>
                        <p:par>
                          <p:cTn id="115" fill="hold">
                            <p:stCondLst>
                              <p:cond delay="0"/>
                            </p:stCondLst>
                            <p:childTnLst>
                              <p:par>
                                <p:cTn id="116" presetID="2" presetClass="entr" presetSubtype="4" fill="hold" grpId="0" nodeType="clickEffect">
                                  <p:stCondLst>
                                    <p:cond delay="0"/>
                                  </p:stCondLst>
                                  <p:childTnLst>
                                    <p:set>
                                      <p:cBhvr>
                                        <p:cTn id="117" dur="1" fill="hold">
                                          <p:stCondLst>
                                            <p:cond delay="0"/>
                                          </p:stCondLst>
                                        </p:cTn>
                                        <p:tgtEl>
                                          <p:spTgt spid="28"/>
                                        </p:tgtEl>
                                        <p:attrNameLst>
                                          <p:attrName>style.visibility</p:attrName>
                                        </p:attrNameLst>
                                      </p:cBhvr>
                                      <p:to>
                                        <p:strVal val="visible"/>
                                      </p:to>
                                    </p:set>
                                    <p:anim calcmode="lin" valueType="num">
                                      <p:cBhvr additive="base">
                                        <p:cTn id="118" dur="500" fill="hold"/>
                                        <p:tgtEl>
                                          <p:spTgt spid="28"/>
                                        </p:tgtEl>
                                        <p:attrNameLst>
                                          <p:attrName>ppt_x</p:attrName>
                                        </p:attrNameLst>
                                      </p:cBhvr>
                                      <p:tavLst>
                                        <p:tav tm="0">
                                          <p:val>
                                            <p:strVal val="#ppt_x"/>
                                          </p:val>
                                        </p:tav>
                                        <p:tav tm="100000">
                                          <p:val>
                                            <p:strVal val="#ppt_x"/>
                                          </p:val>
                                        </p:tav>
                                      </p:tavLst>
                                    </p:anim>
                                    <p:anim calcmode="lin" valueType="num">
                                      <p:cBhvr additive="base">
                                        <p:cTn id="119"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42" presetClass="entr" presetSubtype="0" fill="hold" grpId="0" nodeType="clickEffect">
                                  <p:stCondLst>
                                    <p:cond delay="0"/>
                                  </p:stCondLst>
                                  <p:childTnLst>
                                    <p:set>
                                      <p:cBhvr>
                                        <p:cTn id="123" dur="1" fill="hold">
                                          <p:stCondLst>
                                            <p:cond delay="0"/>
                                          </p:stCondLst>
                                        </p:cTn>
                                        <p:tgtEl>
                                          <p:spTgt spid="30"/>
                                        </p:tgtEl>
                                        <p:attrNameLst>
                                          <p:attrName>style.visibility</p:attrName>
                                        </p:attrNameLst>
                                      </p:cBhvr>
                                      <p:to>
                                        <p:strVal val="visible"/>
                                      </p:to>
                                    </p:set>
                                    <p:animEffect transition="in" filter="fade">
                                      <p:cBhvr>
                                        <p:cTn id="124" dur="1000"/>
                                        <p:tgtEl>
                                          <p:spTgt spid="30"/>
                                        </p:tgtEl>
                                      </p:cBhvr>
                                    </p:animEffect>
                                    <p:anim calcmode="lin" valueType="num">
                                      <p:cBhvr>
                                        <p:cTn id="125" dur="1000" fill="hold"/>
                                        <p:tgtEl>
                                          <p:spTgt spid="30"/>
                                        </p:tgtEl>
                                        <p:attrNameLst>
                                          <p:attrName>ppt_x</p:attrName>
                                        </p:attrNameLst>
                                      </p:cBhvr>
                                      <p:tavLst>
                                        <p:tav tm="0">
                                          <p:val>
                                            <p:strVal val="#ppt_x"/>
                                          </p:val>
                                        </p:tav>
                                        <p:tav tm="100000">
                                          <p:val>
                                            <p:strVal val="#ppt_x"/>
                                          </p:val>
                                        </p:tav>
                                      </p:tavLst>
                                    </p:anim>
                                    <p:anim calcmode="lin" valueType="num">
                                      <p:cBhvr>
                                        <p:cTn id="12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P spid="9" grpId="0"/>
      <p:bldP spid="20" grpId="0"/>
      <p:bldP spid="21" grpId="0"/>
      <p:bldP spid="22" grpId="0"/>
      <p:bldP spid="23" grpId="0"/>
      <p:bldP spid="25" grpId="0"/>
      <p:bldP spid="27" grpId="0"/>
      <p:bldP spid="28" grpId="0"/>
      <p:bldP spid="3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D2B2E9-133D-40CA-A11C-263A2EBE56C7}"/>
              </a:ext>
            </a:extLst>
          </p:cNvPr>
          <p:cNvSpPr/>
          <p:nvPr/>
        </p:nvSpPr>
        <p:spPr>
          <a:xfrm>
            <a:off x="1507673" y="2923282"/>
            <a:ext cx="14744700" cy="1077218"/>
          </a:xfrm>
          <a:prstGeom prst="rect">
            <a:avLst/>
          </a:prstGeom>
        </p:spPr>
        <p:txBody>
          <a:bodyPr wrap="square" lIns="91386" tIns="45693" rIns="91386" bIns="45693">
            <a:spAutoFit/>
          </a:bodyPr>
          <a:lstStyle/>
          <a:p>
            <a:r>
              <a:rPr lang="en-US" sz="3200" dirty="0" smtClean="0">
                <a:latin typeface="Arial" panose="020B0604020202020204" pitchFamily="34" charset="0"/>
                <a:cs typeface="Arial" panose="020B0604020202020204" pitchFamily="34" charset="0"/>
              </a:rPr>
              <a:t>V</a:t>
            </a:r>
            <a:r>
              <a:rPr lang="en-US" sz="3200" b="1" dirty="0" smtClean="0">
                <a:latin typeface="Arial" panose="020B0604020202020204" pitchFamily="34" charset="0"/>
                <a:cs typeface="Arial" panose="020B0604020202020204" pitchFamily="34" charset="0"/>
              </a:rPr>
              <a:t>ì</a:t>
            </a:r>
            <a:r>
              <a:rPr lang="en-US" sz="3200" b="1" dirty="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Tuyến tụy và tuyến sinh dục vừa thực hiện chức năng nội tiết, vừa thực hiện chức năng ngoại tiết.</a:t>
            </a:r>
          </a:p>
        </p:txBody>
      </p:sp>
      <p:sp>
        <p:nvSpPr>
          <p:cNvPr id="9" name="TextBox 8"/>
          <p:cNvSpPr txBox="1"/>
          <p:nvPr/>
        </p:nvSpPr>
        <p:spPr>
          <a:xfrm>
            <a:off x="1850573" y="6667500"/>
            <a:ext cx="13258800" cy="1077218"/>
          </a:xfrm>
          <a:prstGeom prst="rect">
            <a:avLst/>
          </a:prstGeom>
          <a:noFill/>
        </p:spPr>
        <p:txBody>
          <a:bodyPr wrap="square" lIns="91386" tIns="45693" rIns="91386" bIns="45693" rtlCol="0">
            <a:spAutoFit/>
          </a:bodyPr>
          <a:lstStyle/>
          <a:p>
            <a:r>
              <a:rPr lang="en-US" sz="3200" dirty="0">
                <a:latin typeface="Arial" pitchFamily="34" charset="0"/>
                <a:cs typeface="Arial" pitchFamily="34" charset="0"/>
              </a:rPr>
              <a:t>Vì Hormone có tính đặc hiệu: Mỗi Hormone chỉ tác động đến một hoặc một số cơ quan đích  nhất định</a:t>
            </a:r>
          </a:p>
        </p:txBody>
      </p:sp>
      <p:sp>
        <p:nvSpPr>
          <p:cNvPr id="4" name="Rounded Rectangle 3"/>
          <p:cNvSpPr/>
          <p:nvPr/>
        </p:nvSpPr>
        <p:spPr>
          <a:xfrm>
            <a:off x="1314450" y="1219200"/>
            <a:ext cx="13601700" cy="1295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200" dirty="0">
                <a:solidFill>
                  <a:prstClr val="black"/>
                </a:solidFill>
                <a:latin typeface="Arial" panose="020B0604020202020204" pitchFamily="34" charset="0"/>
                <a:cs typeface="Arial" panose="020B0604020202020204" pitchFamily="34" charset="0"/>
              </a:rPr>
              <a:t>CH 1: Vì sao tuyến tụy và tuyến sinh dục được gọi là tuyến pha?</a:t>
            </a:r>
          </a:p>
        </p:txBody>
      </p:sp>
      <p:sp>
        <p:nvSpPr>
          <p:cNvPr id="8" name="Rounded Rectangle 7"/>
          <p:cNvSpPr/>
          <p:nvPr/>
        </p:nvSpPr>
        <p:spPr>
          <a:xfrm>
            <a:off x="1507673" y="4610100"/>
            <a:ext cx="13601700" cy="1295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latin typeface="Arial" panose="020B0604020202020204" pitchFamily="34" charset="0"/>
                <a:cs typeface="Arial" panose="020B0604020202020204" pitchFamily="34" charset="0"/>
              </a:rPr>
              <a:t>CH 2: Vì sao hormone đi khắp cơ thể nhưng chỉ tác động đến 1 số cơ quan nhất định?</a:t>
            </a:r>
          </a:p>
        </p:txBody>
      </p:sp>
    </p:spTree>
    <p:extLst>
      <p:ext uri="{BB962C8B-B14F-4D97-AF65-F5344CB8AC3E}">
        <p14:creationId xmlns:p14="http://schemas.microsoft.com/office/powerpoint/2010/main" val="3061199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4"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784D11-5204-42A8-BBC6-EFE92EE32580}"/>
              </a:ext>
            </a:extLst>
          </p:cNvPr>
          <p:cNvSpPr/>
          <p:nvPr/>
        </p:nvSpPr>
        <p:spPr>
          <a:xfrm>
            <a:off x="1752598" y="3162300"/>
            <a:ext cx="14726558" cy="1077218"/>
          </a:xfrm>
          <a:prstGeom prst="rect">
            <a:avLst/>
          </a:prstGeom>
        </p:spPr>
        <p:txBody>
          <a:bodyPr wrap="square" lIns="91386" tIns="45693" rIns="91386" bIns="45693">
            <a:spAutoFit/>
          </a:bodyPr>
          <a:lstStyle/>
          <a:p>
            <a:r>
              <a:rPr lang="en-US" sz="3200" dirty="0" err="1">
                <a:solidFill>
                  <a:prstClr val="black"/>
                </a:solidFill>
                <a:latin typeface="Arial" panose="020B0604020202020204" pitchFamily="34" charset="0"/>
                <a:cs typeface="Arial" panose="020B0604020202020204" pitchFamily="34" charset="0"/>
              </a:rPr>
              <a:t>Bệnh</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khổng</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lồ</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là</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các</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hội</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chứng</a:t>
            </a:r>
            <a:r>
              <a:rPr lang="en-US" sz="3200" dirty="0">
                <a:solidFill>
                  <a:prstClr val="black"/>
                </a:solidFill>
                <a:latin typeface="Arial" panose="020B0604020202020204" pitchFamily="34" charset="0"/>
                <a:cs typeface="Arial" panose="020B0604020202020204" pitchFamily="34" charset="0"/>
              </a:rPr>
              <a:t> do </a:t>
            </a:r>
            <a:r>
              <a:rPr lang="en-US" sz="3200" dirty="0" err="1">
                <a:solidFill>
                  <a:prstClr val="black"/>
                </a:solidFill>
                <a:latin typeface="Arial" panose="020B0604020202020204" pitchFamily="34" charset="0"/>
                <a:cs typeface="Arial" panose="020B0604020202020204" pitchFamily="34" charset="0"/>
              </a:rPr>
              <a:t>tiết</a:t>
            </a:r>
            <a:r>
              <a:rPr lang="en-US" sz="3200" dirty="0">
                <a:solidFill>
                  <a:prstClr val="black"/>
                </a:solidFill>
                <a:latin typeface="Arial" panose="020B0604020202020204" pitchFamily="34" charset="0"/>
                <a:cs typeface="Arial" panose="020B0604020202020204" pitchFamily="34" charset="0"/>
              </a:rPr>
              <a:t> ra </a:t>
            </a:r>
            <a:r>
              <a:rPr lang="en-US" sz="3200" dirty="0" err="1">
                <a:solidFill>
                  <a:prstClr val="black"/>
                </a:solidFill>
                <a:latin typeface="Arial" panose="020B0604020202020204" pitchFamily="34" charset="0"/>
                <a:cs typeface="Arial" panose="020B0604020202020204" pitchFamily="34" charset="0"/>
              </a:rPr>
              <a:t>quá</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nhiều</a:t>
            </a:r>
            <a:r>
              <a:rPr lang="en-US" sz="3200" dirty="0">
                <a:solidFill>
                  <a:prstClr val="black"/>
                </a:solidFill>
                <a:latin typeface="Arial" panose="020B0604020202020204" pitchFamily="34" charset="0"/>
                <a:cs typeface="Arial" panose="020B0604020202020204" pitchFamily="34" charset="0"/>
              </a:rPr>
              <a:t> hormone </a:t>
            </a:r>
            <a:r>
              <a:rPr lang="en-US" sz="3200" dirty="0" err="1">
                <a:solidFill>
                  <a:prstClr val="black"/>
                </a:solidFill>
                <a:latin typeface="Arial" panose="020B0604020202020204" pitchFamily="34" charset="0"/>
                <a:cs typeface="Arial" panose="020B0604020202020204" pitchFamily="34" charset="0"/>
              </a:rPr>
              <a:t>tăng</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trưởng</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cường</a:t>
            </a:r>
            <a:r>
              <a:rPr lang="en-US" sz="3200" dirty="0">
                <a:solidFill>
                  <a:prstClr val="black"/>
                </a:solidFill>
                <a:latin typeface="Arial" panose="020B0604020202020204" pitchFamily="34" charset="0"/>
                <a:cs typeface="Arial" panose="020B0604020202020204" pitchFamily="34" charset="0"/>
              </a:rPr>
              <a:t> hormone </a:t>
            </a:r>
            <a:r>
              <a:rPr lang="en-US" sz="3200" dirty="0" err="1">
                <a:solidFill>
                  <a:prstClr val="black"/>
                </a:solidFill>
                <a:latin typeface="Arial" panose="020B0604020202020204" pitchFamily="34" charset="0"/>
                <a:cs typeface="Arial" panose="020B0604020202020204" pitchFamily="34" charset="0"/>
              </a:rPr>
              <a:t>tăng</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trưởng</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là</a:t>
            </a:r>
            <a:r>
              <a:rPr lang="en-US" sz="3200" dirty="0">
                <a:solidFill>
                  <a:prstClr val="black"/>
                </a:solidFill>
                <a:latin typeface="Arial" panose="020B0604020202020204" pitchFamily="34" charset="0"/>
                <a:cs typeface="Arial" panose="020B0604020202020204" pitchFamily="34" charset="0"/>
              </a:rPr>
              <a:t> do </a:t>
            </a:r>
            <a:r>
              <a:rPr lang="en-US" sz="3200" dirty="0" err="1">
                <a:solidFill>
                  <a:prstClr val="black"/>
                </a:solidFill>
                <a:latin typeface="Arial" panose="020B0604020202020204" pitchFamily="34" charset="0"/>
                <a:cs typeface="Arial" panose="020B0604020202020204" pitchFamily="34" charset="0"/>
              </a:rPr>
              <a:t>tuyến</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yên</a:t>
            </a:r>
            <a:endParaRPr lang="en-US" sz="3200" dirty="0">
              <a:solidFill>
                <a:prstClr val="black"/>
              </a:solidFill>
              <a:latin typeface="Arial" panose="020B0604020202020204" pitchFamily="34" charset="0"/>
              <a:cs typeface="Arial" panose="020B0604020202020204" pitchFamily="34" charset="0"/>
            </a:endParaRPr>
          </a:p>
        </p:txBody>
      </p:sp>
      <p:sp>
        <p:nvSpPr>
          <p:cNvPr id="8" name="TextBox 7"/>
          <p:cNvSpPr txBox="1"/>
          <p:nvPr/>
        </p:nvSpPr>
        <p:spPr>
          <a:xfrm>
            <a:off x="1601594" y="6896110"/>
            <a:ext cx="15789728" cy="2062103"/>
          </a:xfrm>
          <a:prstGeom prst="rect">
            <a:avLst/>
          </a:prstGeom>
          <a:noFill/>
        </p:spPr>
        <p:txBody>
          <a:bodyPr wrap="square" lIns="91386" tIns="45693" rIns="91386" bIns="45693" rtlCol="0">
            <a:spAutoFit/>
          </a:bodyPr>
          <a:lstStyle/>
          <a:p>
            <a:r>
              <a:rPr lang="vi-VN" sz="3200" dirty="0"/>
              <a:t>Hormone insulin chuyển hóa glucose trong máu thành glycogen dự trữ nên làm giảm đường huyết khi đường huyết tăng. Hormone glucagon chuyển hóa glycogen dự trữ thành glucose, nhờ đó làm tăng đường huyết khi đường huyết giảm. Vì vậy, hoạt động của hai hormone này giúp ổn định lượng đường trong máu.</a:t>
            </a:r>
            <a:endParaRPr lang="en-US" sz="3200" dirty="0"/>
          </a:p>
        </p:txBody>
      </p:sp>
      <p:sp>
        <p:nvSpPr>
          <p:cNvPr id="2" name="Rounded Rectangle 1"/>
          <p:cNvSpPr/>
          <p:nvPr/>
        </p:nvSpPr>
        <p:spPr>
          <a:xfrm>
            <a:off x="1143000" y="756795"/>
            <a:ext cx="15945755" cy="20678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latin typeface="Arial" panose="020B0604020202020204" pitchFamily="34" charset="0"/>
                <a:cs typeface="Arial" panose="020B0604020202020204" pitchFamily="34" charset="0"/>
              </a:rPr>
              <a:t>CH 3: Trường hợp người lùn, người khổng lồ đã nêu ở đầu bài do rối loạn của tuyến nội tiết nào trong các tuyến nội tiết trên?</a:t>
            </a:r>
            <a:r>
              <a:rPr lang="en-US" dirty="0">
                <a:solidFill>
                  <a:prstClr val="black"/>
                </a:solidFill>
                <a:latin typeface="Arial" panose="020B0604020202020204" pitchFamily="34" charset="0"/>
                <a:cs typeface="Arial" panose="020B0604020202020204" pitchFamily="34" charset="0"/>
              </a:rPr>
              <a:t> </a:t>
            </a:r>
          </a:p>
          <a:p>
            <a:pPr algn="ctr"/>
            <a:endParaRPr lang="en-US" dirty="0"/>
          </a:p>
        </p:txBody>
      </p:sp>
      <p:sp>
        <p:nvSpPr>
          <p:cNvPr id="9" name="Rounded Rectangle 8"/>
          <p:cNvSpPr/>
          <p:nvPr/>
        </p:nvSpPr>
        <p:spPr>
          <a:xfrm>
            <a:off x="1290918" y="4541908"/>
            <a:ext cx="15945755" cy="20678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prstClr val="black"/>
                </a:solidFill>
                <a:latin typeface="Arial" panose="020B0604020202020204" pitchFamily="34" charset="0"/>
                <a:cs typeface="Arial" panose="020B0604020202020204" pitchFamily="34" charset="0"/>
              </a:rPr>
              <a:t>CH 4: Vì sao hoạt động của các hoocmon tuyến tụy giúp ổn định hàm lượng đường trong máu? Quá trình tiết hoocmon điều hòa đường huyết bị rối loạn có thể dẫn đến hậu quả gì?</a:t>
            </a:r>
          </a:p>
          <a:p>
            <a:pPr algn="ctr"/>
            <a:endParaRPr lang="en-US" dirty="0"/>
          </a:p>
        </p:txBody>
      </p:sp>
    </p:spTree>
    <p:extLst>
      <p:ext uri="{BB962C8B-B14F-4D97-AF65-F5344CB8AC3E}">
        <p14:creationId xmlns:p14="http://schemas.microsoft.com/office/powerpoint/2010/main" val="4076543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2"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3022" y="0"/>
            <a:ext cx="18288000" cy="10287000"/>
          </a:xfrm>
          <a:prstGeom prst="rect">
            <a:avLst/>
          </a:prstGeom>
        </p:spPr>
      </p:pic>
      <p:sp>
        <p:nvSpPr>
          <p:cNvPr id="3" name="TextBox 3"/>
          <p:cNvSpPr txBox="1"/>
          <p:nvPr/>
        </p:nvSpPr>
        <p:spPr>
          <a:xfrm>
            <a:off x="903144" y="3524222"/>
            <a:ext cx="11695893" cy="2677656"/>
          </a:xfrm>
          <a:prstGeom prst="rect">
            <a:avLst/>
          </a:prstGeom>
          <a:solidFill>
            <a:schemeClr val="accent2">
              <a:lumMod val="20000"/>
              <a:lumOff val="80000"/>
            </a:schemeClr>
          </a:solidFill>
        </p:spPr>
        <p:txBody>
          <a:bodyPr wrap="square" lIns="0" tIns="0" rIns="0" bIns="0" rtlCol="0" anchor="t">
            <a:spAutoFit/>
          </a:bodyPr>
          <a:lstStyle/>
          <a:p>
            <a:pPr algn="just"/>
            <a:r>
              <a:rPr lang="vi-VN" sz="2900" b="1" dirty="0">
                <a:cs typeface="Times New Roman" panose="02020603050405020304" pitchFamily="18" charset="0"/>
              </a:rPr>
              <a:t>- Hệ nội tiết gồm nhiều tuyến nội tiết nằm rải rác trong cơ thể. Các tuyến nội tiết sản xuất ra hoocmôn, hoocmôn được máu vận chuyển đến các cơ quan đích giúp điều hòa, điều chỉnh hoạt động sinh lý của cơ thể.</a:t>
            </a:r>
          </a:p>
          <a:p>
            <a:pPr algn="just"/>
            <a:r>
              <a:rPr lang="vi-VN" sz="2900" b="1" dirty="0">
                <a:cs typeface="Times New Roman" panose="02020603050405020304" pitchFamily="18" charset="0"/>
              </a:rPr>
              <a:t>- Một số tuyến nội tiết trong cơ thể: tuyến yên, tuyến giáp, tuyến tụy, tuyến trên thận, tuyến sinh dục.</a:t>
            </a:r>
          </a:p>
        </p:txBody>
      </p:sp>
      <p:sp>
        <p:nvSpPr>
          <p:cNvPr id="4" name="TextBox 4"/>
          <p:cNvSpPr txBox="1"/>
          <p:nvPr/>
        </p:nvSpPr>
        <p:spPr>
          <a:xfrm>
            <a:off x="4534964" y="279941"/>
            <a:ext cx="6671654" cy="2846933"/>
          </a:xfrm>
          <a:prstGeom prst="rect">
            <a:avLst/>
          </a:prstGeom>
        </p:spPr>
        <p:txBody>
          <a:bodyPr wrap="square" lIns="0" tIns="0" rIns="0" bIns="0" rtlCol="0" anchor="t">
            <a:spAutoFit/>
          </a:bodyPr>
          <a:lstStyle/>
          <a:p>
            <a:pPr>
              <a:lnSpc>
                <a:spcPts val="22191"/>
              </a:lnSpc>
            </a:pPr>
            <a:r>
              <a:rPr lang="en-US" sz="4100" b="1" u="sng" spc="732" dirty="0">
                <a:solidFill>
                  <a:srgbClr val="FF0000"/>
                </a:solidFill>
                <a:latin typeface="Times New Roman" panose="02020603050405020304" pitchFamily="18" charset="0"/>
                <a:cs typeface="Times New Roman" panose="02020603050405020304" pitchFamily="18" charset="0"/>
              </a:rPr>
              <a:t>KẾT LUẬN</a:t>
            </a:r>
          </a:p>
        </p:txBody>
      </p:sp>
      <p:sp>
        <p:nvSpPr>
          <p:cNvPr id="5" name="Freeform 5"/>
          <p:cNvSpPr/>
          <p:nvPr/>
        </p:nvSpPr>
        <p:spPr>
          <a:xfrm rot="-221324" flipH="1">
            <a:off x="12661561" y="1453662"/>
            <a:ext cx="3054701" cy="2925213"/>
          </a:xfrm>
          <a:custGeom>
            <a:avLst/>
            <a:gdLst/>
            <a:ahLst/>
            <a:cxnLst/>
            <a:rect l="l" t="t" r="r" b="b"/>
            <a:pathLst>
              <a:path w="4608222" h="3438886">
                <a:moveTo>
                  <a:pt x="4608222" y="0"/>
                </a:moveTo>
                <a:lnTo>
                  <a:pt x="0" y="0"/>
                </a:lnTo>
                <a:lnTo>
                  <a:pt x="0" y="3438885"/>
                </a:lnTo>
                <a:lnTo>
                  <a:pt x="4608222" y="3438885"/>
                </a:lnTo>
                <a:lnTo>
                  <a:pt x="4608222"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6" name="Freeform 6"/>
          <p:cNvSpPr/>
          <p:nvPr/>
        </p:nvSpPr>
        <p:spPr>
          <a:xfrm>
            <a:off x="9859880" y="1363214"/>
            <a:ext cx="1346732" cy="1346732"/>
          </a:xfrm>
          <a:custGeom>
            <a:avLst/>
            <a:gdLst/>
            <a:ahLst/>
            <a:cxnLst/>
            <a:rect l="l" t="t" r="r" b="b"/>
            <a:pathLst>
              <a:path w="1346732" h="1346732">
                <a:moveTo>
                  <a:pt x="0" y="0"/>
                </a:moveTo>
                <a:lnTo>
                  <a:pt x="1346732" y="0"/>
                </a:lnTo>
                <a:lnTo>
                  <a:pt x="1346732" y="1346733"/>
                </a:lnTo>
                <a:lnTo>
                  <a:pt x="0" y="1346733"/>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7" name="Freeform 7"/>
          <p:cNvSpPr/>
          <p:nvPr/>
        </p:nvSpPr>
        <p:spPr>
          <a:xfrm>
            <a:off x="11779145" y="3900361"/>
            <a:ext cx="6822893" cy="6807977"/>
          </a:xfrm>
          <a:custGeom>
            <a:avLst/>
            <a:gdLst/>
            <a:ahLst/>
            <a:cxnLst/>
            <a:rect l="l" t="t" r="r" b="b"/>
            <a:pathLst>
              <a:path w="9024308" h="10108695">
                <a:moveTo>
                  <a:pt x="0" y="0"/>
                </a:moveTo>
                <a:lnTo>
                  <a:pt x="9024308" y="0"/>
                </a:lnTo>
                <a:lnTo>
                  <a:pt x="9024308" y="10108695"/>
                </a:lnTo>
                <a:lnTo>
                  <a:pt x="0" y="10108695"/>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8" name="Freeform 8"/>
          <p:cNvSpPr/>
          <p:nvPr/>
        </p:nvSpPr>
        <p:spPr>
          <a:xfrm rot="6383713">
            <a:off x="15386108" y="5184698"/>
            <a:ext cx="1949372" cy="1910384"/>
          </a:xfrm>
          <a:custGeom>
            <a:avLst/>
            <a:gdLst/>
            <a:ahLst/>
            <a:cxnLst/>
            <a:rect l="l" t="t" r="r" b="b"/>
            <a:pathLst>
              <a:path w="1949371" h="1910384">
                <a:moveTo>
                  <a:pt x="0" y="0"/>
                </a:moveTo>
                <a:lnTo>
                  <a:pt x="1949371" y="0"/>
                </a:lnTo>
                <a:lnTo>
                  <a:pt x="1949371" y="1910384"/>
                </a:lnTo>
                <a:lnTo>
                  <a:pt x="0" y="191038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9" name="Freeform 9"/>
          <p:cNvSpPr/>
          <p:nvPr/>
        </p:nvSpPr>
        <p:spPr>
          <a:xfrm rot="4262732">
            <a:off x="12726981" y="7881599"/>
            <a:ext cx="1242543" cy="1217693"/>
          </a:xfrm>
          <a:custGeom>
            <a:avLst/>
            <a:gdLst/>
            <a:ahLst/>
            <a:cxnLst/>
            <a:rect l="l" t="t" r="r" b="b"/>
            <a:pathLst>
              <a:path w="1242543" h="1217692">
                <a:moveTo>
                  <a:pt x="0" y="0"/>
                </a:moveTo>
                <a:lnTo>
                  <a:pt x="1242543" y="0"/>
                </a:lnTo>
                <a:lnTo>
                  <a:pt x="1242543" y="1217692"/>
                </a:lnTo>
                <a:lnTo>
                  <a:pt x="0" y="1217692"/>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0" name="Freeform 10"/>
          <p:cNvSpPr/>
          <p:nvPr/>
        </p:nvSpPr>
        <p:spPr>
          <a:xfrm rot="-85402">
            <a:off x="12745046" y="5427320"/>
            <a:ext cx="863630" cy="846356"/>
          </a:xfrm>
          <a:custGeom>
            <a:avLst/>
            <a:gdLst/>
            <a:ahLst/>
            <a:cxnLst/>
            <a:rect l="l" t="t" r="r" b="b"/>
            <a:pathLst>
              <a:path w="863629" h="846356">
                <a:moveTo>
                  <a:pt x="0" y="0"/>
                </a:moveTo>
                <a:lnTo>
                  <a:pt x="863629" y="0"/>
                </a:lnTo>
                <a:lnTo>
                  <a:pt x="863629" y="846356"/>
                </a:lnTo>
                <a:lnTo>
                  <a:pt x="0" y="846356"/>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1" name="Freeform 11"/>
          <p:cNvSpPr/>
          <p:nvPr/>
        </p:nvSpPr>
        <p:spPr>
          <a:xfrm>
            <a:off x="16803494" y="279933"/>
            <a:ext cx="1497536" cy="1497536"/>
          </a:xfrm>
          <a:custGeom>
            <a:avLst/>
            <a:gdLst/>
            <a:ahLst/>
            <a:cxnLst/>
            <a:rect l="l" t="t" r="r" b="b"/>
            <a:pathLst>
              <a:path w="1497535" h="1497535">
                <a:moveTo>
                  <a:pt x="0" y="0"/>
                </a:moveTo>
                <a:lnTo>
                  <a:pt x="1497535" y="0"/>
                </a:lnTo>
                <a:lnTo>
                  <a:pt x="1497535" y="1497534"/>
                </a:lnTo>
                <a:lnTo>
                  <a:pt x="0" y="1497534"/>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2" name="Explosion 1 11"/>
          <p:cNvSpPr/>
          <p:nvPr/>
        </p:nvSpPr>
        <p:spPr>
          <a:xfrm>
            <a:off x="1219210" y="1855202"/>
            <a:ext cx="1220255" cy="990600"/>
          </a:xfrm>
          <a:prstGeom prst="irregularSeal1">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ox(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p:cTn id="17"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8"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9"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585</TotalTime>
  <Words>1371</Words>
  <Application>Microsoft Office PowerPoint</Application>
  <PresentationFormat>Custom</PresentationFormat>
  <Paragraphs>142</Paragraphs>
  <Slides>17</Slides>
  <Notes>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17</vt:i4>
      </vt:variant>
    </vt:vector>
  </HeadingPairs>
  <TitlesOfParts>
    <vt:vector size="28" baseType="lpstr">
      <vt:lpstr>华康海报体W12(P)</vt:lpstr>
      <vt:lpstr>Bahnschrift</vt:lpstr>
      <vt:lpstr>Bobby Jones</vt:lpstr>
      <vt:lpstr>Dosis Semi Bold</vt:lpstr>
      <vt:lpstr>等线</vt:lpstr>
      <vt:lpstr>Candara</vt:lpstr>
      <vt:lpstr>Arial</vt:lpstr>
      <vt:lpstr>Times New Roman</vt:lpstr>
      <vt:lpstr>Calibri</vt:lpstr>
      <vt:lpstr>Cambria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MY PC</cp:lastModifiedBy>
  <cp:revision>65</cp:revision>
  <dcterms:created xsi:type="dcterms:W3CDTF">2006-08-16T00:00:00Z</dcterms:created>
  <dcterms:modified xsi:type="dcterms:W3CDTF">2024-06-16T04:11:11Z</dcterms:modified>
  <dc:identifier>DAFnxrxdjic</dc:identifier>
</cp:coreProperties>
</file>